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9" r:id="rId3"/>
  </p:sldIdLst>
  <p:sldSz cx="7559675" cy="10691813"/>
  <p:notesSz cx="10691813" cy="75596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8" d="100"/>
          <a:sy n="88" d="100"/>
        </p:scale>
        <p:origin x="1742" y="-8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2361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43" name="Image 0" descr="preencoded.png">
            <a:extLst>
              <a:ext uri="{FF2B5EF4-FFF2-40B4-BE49-F238E27FC236}">
                <a16:creationId xmlns:a16="http://schemas.microsoft.com/office/drawing/2014/main" id="{6C6C8108-F5B5-0841-896E-F0FAF38A5620}"/>
              </a:ext>
            </a:extLst>
          </p:cNvPr>
          <p:cNvPicPr>
            <a:picLocks noChangeAspect="1"/>
          </p:cNvPicPr>
          <p:nvPr/>
        </p:nvPicPr>
        <p:blipFill>
          <a:blip r:embed="rId3"/>
          <a:stretch>
            <a:fillRect/>
          </a:stretch>
        </p:blipFill>
        <p:spPr>
          <a:xfrm>
            <a:off x="0" y="0"/>
            <a:ext cx="7560259" cy="3456432"/>
          </a:xfrm>
          <a:prstGeom prst="rect">
            <a:avLst/>
          </a:prstGeom>
        </p:spPr>
      </p:pic>
      <p:sp>
        <p:nvSpPr>
          <p:cNvPr id="3" name="Text 0"/>
          <p:cNvSpPr txBox="1"/>
          <p:nvPr/>
        </p:nvSpPr>
        <p:spPr>
          <a:xfrm>
            <a:off x="576072" y="475488"/>
            <a:ext cx="4114800" cy="201168"/>
          </a:xfrm>
          <a:prstGeom prst="rect">
            <a:avLst/>
          </a:prstGeom>
          <a:noFill/>
          <a:ln/>
        </p:spPr>
        <p:txBody>
          <a:bodyPr wrap="square" lIns="0" tIns="0" rIns="0" bIns="0" rtlCol="0" anchor="ctr"/>
          <a:lstStyle/>
          <a:p>
            <a:pPr marL="0" indent="0">
              <a:buNone/>
            </a:pPr>
            <a:r>
              <a:rPr lang="fr-FR" sz="850" b="1" kern="0" spc="350" noProof="0" dirty="0">
                <a:solidFill>
                  <a:srgbClr val="D9F0F4"/>
                </a:solidFill>
                <a:latin typeface="Montserrat" pitchFamily="2" charset="0"/>
                <a:ea typeface="Arial" pitchFamily="34" charset="-122"/>
                <a:cs typeface="Arial" pitchFamily="34" charset="-120"/>
              </a:rPr>
              <a:t>FORMATION</a:t>
            </a:r>
            <a:endParaRPr lang="fr-FR" sz="850" noProof="0" dirty="0">
              <a:latin typeface="Montserrat" pitchFamily="2" charset="0"/>
            </a:endParaRPr>
          </a:p>
        </p:txBody>
      </p:sp>
      <p:sp>
        <p:nvSpPr>
          <p:cNvPr id="4" name="Text 1"/>
          <p:cNvSpPr txBox="1"/>
          <p:nvPr/>
        </p:nvSpPr>
        <p:spPr>
          <a:xfrm>
            <a:off x="576072" y="694944"/>
            <a:ext cx="4572000" cy="502920"/>
          </a:xfrm>
          <a:prstGeom prst="rect">
            <a:avLst/>
          </a:prstGeom>
          <a:noFill/>
          <a:ln/>
        </p:spPr>
        <p:txBody>
          <a:bodyPr wrap="square" lIns="0" tIns="0" rIns="0" bIns="0" rtlCol="0" anchor="ctr"/>
          <a:lstStyle/>
          <a:p>
            <a:pPr marL="0" indent="0">
              <a:buNone/>
            </a:pPr>
            <a:r>
              <a:rPr lang="fr-FR" sz="2800" b="1" noProof="0" dirty="0">
                <a:solidFill>
                  <a:srgbClr val="FFFFFF"/>
                </a:solidFill>
                <a:latin typeface="Montserrat" pitchFamily="2" charset="0"/>
                <a:ea typeface="Century Gothic" pitchFamily="34" charset="-122"/>
                <a:cs typeface="Century Gothic" pitchFamily="34" charset="-120"/>
              </a:rPr>
              <a:t>Profileur</a:t>
            </a:r>
            <a:endParaRPr lang="fr-FR" sz="2800" noProof="0" dirty="0">
              <a:latin typeface="Montserrat" pitchFamily="2" charset="0"/>
            </a:endParaRPr>
          </a:p>
        </p:txBody>
      </p:sp>
      <p:sp>
        <p:nvSpPr>
          <p:cNvPr id="5" name="Text 2"/>
          <p:cNvSpPr txBox="1"/>
          <p:nvPr/>
        </p:nvSpPr>
        <p:spPr>
          <a:xfrm>
            <a:off x="576072" y="1152144"/>
            <a:ext cx="4572000" cy="566928"/>
          </a:xfrm>
          <a:prstGeom prst="rect">
            <a:avLst/>
          </a:prstGeom>
          <a:noFill/>
          <a:ln/>
        </p:spPr>
        <p:txBody>
          <a:bodyPr wrap="square" lIns="0" tIns="0" rIns="0" bIns="0" rtlCol="0" anchor="ctr"/>
          <a:lstStyle/>
          <a:p>
            <a:pPr marL="0" indent="0">
              <a:buNone/>
            </a:pPr>
            <a:r>
              <a:rPr lang="fr-FR" sz="3200" b="1" noProof="0" dirty="0">
                <a:solidFill>
                  <a:srgbClr val="FFFFFF"/>
                </a:solidFill>
                <a:latin typeface="Montserrat" pitchFamily="2" charset="0"/>
                <a:ea typeface="Century Gothic" pitchFamily="34" charset="-122"/>
                <a:cs typeface="Century Gothic" pitchFamily="34" charset="-120"/>
              </a:rPr>
              <a:t>PRO</a:t>
            </a:r>
            <a:endParaRPr lang="fr-FR" sz="3200" noProof="0" dirty="0">
              <a:latin typeface="Montserrat" pitchFamily="2" charset="0"/>
            </a:endParaRPr>
          </a:p>
        </p:txBody>
      </p:sp>
      <p:sp>
        <p:nvSpPr>
          <p:cNvPr id="6" name="Text 3"/>
          <p:cNvSpPr txBox="1"/>
          <p:nvPr/>
        </p:nvSpPr>
        <p:spPr>
          <a:xfrm>
            <a:off x="576072" y="1773936"/>
            <a:ext cx="4572000" cy="256032"/>
          </a:xfrm>
          <a:prstGeom prst="rect">
            <a:avLst/>
          </a:prstGeom>
          <a:noFill/>
          <a:ln/>
        </p:spPr>
        <p:txBody>
          <a:bodyPr wrap="square" lIns="0" tIns="0" rIns="0" bIns="0" rtlCol="0" anchor="ctr"/>
          <a:lstStyle/>
          <a:p>
            <a:pPr marL="0" indent="0">
              <a:buNone/>
            </a:pPr>
            <a:r>
              <a:rPr lang="fr-FR" sz="1150" noProof="0" dirty="0">
                <a:solidFill>
                  <a:srgbClr val="D9F0F4"/>
                </a:solidFill>
                <a:latin typeface="Montserrat" pitchFamily="2" charset="0"/>
                <a:ea typeface="Arial" pitchFamily="34" charset="-122"/>
                <a:cs typeface="Arial" pitchFamily="34" charset="-120"/>
              </a:rPr>
              <a:t>Habilitation PRO</a:t>
            </a:r>
            <a:endParaRPr lang="fr-FR" sz="1150" noProof="0" dirty="0">
              <a:latin typeface="Montserrat" pitchFamily="2" charset="0"/>
            </a:endParaRPr>
          </a:p>
        </p:txBody>
      </p:sp>
      <p:sp>
        <p:nvSpPr>
          <p:cNvPr id="7" name="Shape 4"/>
          <p:cNvSpPr/>
          <p:nvPr/>
        </p:nvSpPr>
        <p:spPr>
          <a:xfrm>
            <a:off x="576072" y="2121408"/>
            <a:ext cx="722376" cy="32004"/>
          </a:xfrm>
          <a:prstGeom prst="rect">
            <a:avLst/>
          </a:prstGeom>
          <a:solidFill>
            <a:srgbClr val="17B2A0"/>
          </a:solidFill>
          <a:ln/>
        </p:spPr>
        <p:txBody>
          <a:bodyPr/>
          <a:lstStyle/>
          <a:p>
            <a:endParaRPr lang="fr-FR" noProof="0" dirty="0">
              <a:latin typeface="Montserrat" pitchFamily="2" charset="0"/>
            </a:endParaRPr>
          </a:p>
        </p:txBody>
      </p:sp>
      <p:sp>
        <p:nvSpPr>
          <p:cNvPr id="8" name="Text 5"/>
          <p:cNvSpPr txBox="1"/>
          <p:nvPr/>
        </p:nvSpPr>
        <p:spPr>
          <a:xfrm>
            <a:off x="576072" y="2304288"/>
            <a:ext cx="4206240" cy="219456"/>
          </a:xfrm>
          <a:prstGeom prst="rect">
            <a:avLst/>
          </a:prstGeom>
          <a:noFill/>
          <a:ln/>
        </p:spPr>
        <p:txBody>
          <a:bodyPr wrap="square" lIns="0" tIns="0" rIns="0" bIns="0" rtlCol="0" anchor="ctr"/>
          <a:lstStyle/>
          <a:p>
            <a:pPr marL="0" indent="0">
              <a:buNone/>
            </a:pPr>
            <a:r>
              <a:rPr lang="fr-FR" sz="1100" b="1" noProof="0" dirty="0">
                <a:solidFill>
                  <a:srgbClr val="FFFFFF"/>
                </a:solidFill>
                <a:latin typeface="Montserrat" pitchFamily="2" charset="0"/>
                <a:ea typeface="Arial" pitchFamily="34" charset="-122"/>
                <a:cs typeface="Arial" pitchFamily="34" charset="-120"/>
              </a:rPr>
              <a:t>14 heures</a:t>
            </a:r>
            <a:r>
              <a:rPr lang="fr-FR" sz="850" noProof="0" dirty="0">
                <a:solidFill>
                  <a:srgbClr val="BFC3D0"/>
                </a:solidFill>
                <a:latin typeface="Montserrat" pitchFamily="2" charset="0"/>
                <a:ea typeface="Arial" pitchFamily="34" charset="-122"/>
                <a:cs typeface="Arial" pitchFamily="34" charset="-120"/>
              </a:rPr>
              <a:t>   7 h présentiel · 1 h supervision · 6 h terrain</a:t>
            </a:r>
            <a:endParaRPr lang="fr-FR" sz="1100" noProof="0" dirty="0">
              <a:latin typeface="Montserrat" pitchFamily="2" charset="0"/>
            </a:endParaRPr>
          </a:p>
        </p:txBody>
      </p:sp>
      <p:sp>
        <p:nvSpPr>
          <p:cNvPr id="9" name="Text 6"/>
          <p:cNvSpPr txBox="1"/>
          <p:nvPr/>
        </p:nvSpPr>
        <p:spPr>
          <a:xfrm>
            <a:off x="576072" y="2532888"/>
            <a:ext cx="4206240" cy="219456"/>
          </a:xfrm>
          <a:prstGeom prst="rect">
            <a:avLst/>
          </a:prstGeom>
          <a:noFill/>
          <a:ln/>
        </p:spPr>
        <p:txBody>
          <a:bodyPr wrap="square" lIns="0" tIns="0" rIns="0" bIns="0" rtlCol="0" anchor="ctr"/>
          <a:lstStyle/>
          <a:p>
            <a:pPr marL="0" indent="0">
              <a:buNone/>
            </a:pPr>
            <a:r>
              <a:rPr lang="fr-FR" sz="1100" b="1" noProof="0" dirty="0">
                <a:solidFill>
                  <a:srgbClr val="FFFFFF"/>
                </a:solidFill>
                <a:latin typeface="Montserrat" pitchFamily="2" charset="0"/>
                <a:ea typeface="Arial" pitchFamily="34" charset="-122"/>
                <a:cs typeface="Arial" pitchFamily="34" charset="-120"/>
              </a:rPr>
              <a:t>3 Profilaxion</a:t>
            </a:r>
            <a:r>
              <a:rPr lang="fr-FR" sz="1100" b="1" noProof="0">
                <a:solidFill>
                  <a:srgbClr val="FFFFFF"/>
                </a:solidFill>
                <a:latin typeface="Montserrat" pitchFamily="2" charset="0"/>
                <a:ea typeface="Arial" pitchFamily="34" charset="-122"/>
                <a:cs typeface="Arial" pitchFamily="34" charset="-120"/>
              </a:rPr>
              <a:t>® </a:t>
            </a:r>
            <a:r>
              <a:rPr lang="fr-FR" sz="850" noProof="0">
                <a:solidFill>
                  <a:srgbClr val="FFFFFF"/>
                </a:solidFill>
                <a:latin typeface="Montserrat" pitchFamily="2" charset="0"/>
                <a:ea typeface="Arial" pitchFamily="34" charset="-122"/>
                <a:cs typeface="Arial" pitchFamily="34" charset="-120"/>
              </a:rPr>
              <a:t>PRO</a:t>
            </a:r>
            <a:r>
              <a:rPr lang="fr-FR" sz="850" noProof="0">
                <a:solidFill>
                  <a:srgbClr val="BFC3D0"/>
                </a:solidFill>
                <a:latin typeface="Montserrat" pitchFamily="2" charset="0"/>
                <a:ea typeface="Arial" pitchFamily="34" charset="-122"/>
                <a:cs typeface="Arial" pitchFamily="34" charset="-120"/>
              </a:rPr>
              <a:t> </a:t>
            </a:r>
            <a:r>
              <a:rPr lang="fr-FR" sz="850" noProof="0" dirty="0">
                <a:solidFill>
                  <a:srgbClr val="BFC3D0"/>
                </a:solidFill>
                <a:latin typeface="Montserrat" pitchFamily="2" charset="0"/>
                <a:ea typeface="Arial" pitchFamily="34" charset="-122"/>
                <a:cs typeface="Arial" pitchFamily="34" charset="-120"/>
              </a:rPr>
              <a:t>inclus</a:t>
            </a:r>
            <a:endParaRPr lang="fr-FR" sz="1100" noProof="0" dirty="0">
              <a:latin typeface="Montserrat" pitchFamily="2" charset="0"/>
            </a:endParaRPr>
          </a:p>
        </p:txBody>
      </p:sp>
      <p:sp>
        <p:nvSpPr>
          <p:cNvPr id="10" name="Text 7"/>
          <p:cNvSpPr txBox="1"/>
          <p:nvPr/>
        </p:nvSpPr>
        <p:spPr>
          <a:xfrm>
            <a:off x="576072" y="2761488"/>
            <a:ext cx="4206240" cy="219456"/>
          </a:xfrm>
          <a:prstGeom prst="rect">
            <a:avLst/>
          </a:prstGeom>
          <a:noFill/>
          <a:ln/>
        </p:spPr>
        <p:txBody>
          <a:bodyPr wrap="square" lIns="0" tIns="0" rIns="0" bIns="0" rtlCol="0" anchor="ctr"/>
          <a:lstStyle/>
          <a:p>
            <a:pPr marL="0" indent="0">
              <a:buNone/>
            </a:pPr>
            <a:r>
              <a:rPr lang="fr-FR" sz="1100" b="1" noProof="0" dirty="0">
                <a:solidFill>
                  <a:srgbClr val="FFFFFF"/>
                </a:solidFill>
                <a:latin typeface="Montserrat" pitchFamily="2" charset="0"/>
                <a:ea typeface="Arial" pitchFamily="34" charset="-122"/>
                <a:cs typeface="Arial" pitchFamily="34" charset="-120"/>
              </a:rPr>
              <a:t>680 € HT</a:t>
            </a:r>
            <a:endParaRPr lang="fr-FR" sz="1100" noProof="0" dirty="0">
              <a:latin typeface="Montserrat" pitchFamily="2" charset="0"/>
            </a:endParaRPr>
          </a:p>
        </p:txBody>
      </p:sp>
      <p:sp>
        <p:nvSpPr>
          <p:cNvPr id="11" name="Shape 8"/>
          <p:cNvSpPr/>
          <p:nvPr/>
        </p:nvSpPr>
        <p:spPr>
          <a:xfrm>
            <a:off x="0" y="3456432"/>
            <a:ext cx="3026664" cy="7235647"/>
          </a:xfrm>
          <a:prstGeom prst="rect">
            <a:avLst/>
          </a:prstGeom>
          <a:solidFill>
            <a:srgbClr val="F1F4F7"/>
          </a:solidFill>
          <a:ln/>
        </p:spPr>
        <p:txBody>
          <a:bodyPr/>
          <a:lstStyle/>
          <a:p>
            <a:endParaRPr lang="fr-FR" noProof="0" dirty="0"/>
          </a:p>
        </p:txBody>
      </p:sp>
      <p:sp>
        <p:nvSpPr>
          <p:cNvPr id="12" name="Shape 9"/>
          <p:cNvSpPr/>
          <p:nvPr/>
        </p:nvSpPr>
        <p:spPr>
          <a:xfrm>
            <a:off x="576072" y="3794760"/>
            <a:ext cx="1325880" cy="274320"/>
          </a:xfrm>
          <a:prstGeom prst="roundRect">
            <a:avLst>
              <a:gd name="adj" fmla="val 50000"/>
            </a:avLst>
          </a:prstGeom>
          <a:solidFill>
            <a:srgbClr val="14103A"/>
          </a:solidFill>
          <a:ln/>
        </p:spPr>
        <p:txBody>
          <a:bodyPr/>
          <a:lstStyle/>
          <a:p>
            <a:endParaRPr lang="fr-FR" noProof="0" dirty="0">
              <a:latin typeface="Montserrat" pitchFamily="2" charset="0"/>
            </a:endParaRPr>
          </a:p>
        </p:txBody>
      </p:sp>
      <p:sp>
        <p:nvSpPr>
          <p:cNvPr id="13" name="Text 10"/>
          <p:cNvSpPr txBox="1"/>
          <p:nvPr/>
        </p:nvSpPr>
        <p:spPr>
          <a:xfrm>
            <a:off x="576072" y="3794760"/>
            <a:ext cx="1325880" cy="274320"/>
          </a:xfrm>
          <a:prstGeom prst="rect">
            <a:avLst/>
          </a:prstGeom>
          <a:noFill/>
          <a:ln/>
        </p:spPr>
        <p:txBody>
          <a:bodyPr wrap="square" lIns="0" tIns="0" rIns="0" bIns="0" rtlCol="0" anchor="ctr"/>
          <a:lstStyle/>
          <a:p>
            <a:pPr marL="0" indent="0" algn="ctr">
              <a:buNone/>
            </a:pPr>
            <a:r>
              <a:rPr lang="fr-FR" sz="750" b="1" kern="0" spc="160" noProof="0" dirty="0">
                <a:solidFill>
                  <a:srgbClr val="FFFFFF"/>
                </a:solidFill>
                <a:latin typeface="Montserrat" pitchFamily="2" charset="0"/>
                <a:ea typeface="Arial" pitchFamily="34" charset="-122"/>
                <a:cs typeface="Arial" pitchFamily="34" charset="-120"/>
              </a:rPr>
              <a:t>DÉROULEMENT</a:t>
            </a:r>
            <a:endParaRPr lang="fr-FR" sz="750" noProof="0" dirty="0">
              <a:latin typeface="Montserrat" pitchFamily="2" charset="0"/>
            </a:endParaRPr>
          </a:p>
        </p:txBody>
      </p:sp>
      <p:sp>
        <p:nvSpPr>
          <p:cNvPr id="14" name="Shape 11"/>
          <p:cNvSpPr/>
          <p:nvPr/>
        </p:nvSpPr>
        <p:spPr>
          <a:xfrm>
            <a:off x="576072" y="4480560"/>
            <a:ext cx="932688" cy="210312"/>
          </a:xfrm>
          <a:prstGeom prst="rect">
            <a:avLst/>
          </a:prstGeom>
          <a:solidFill>
            <a:srgbClr val="14103A"/>
          </a:solidFill>
          <a:ln/>
        </p:spPr>
        <p:txBody>
          <a:bodyPr/>
          <a:lstStyle/>
          <a:p>
            <a:endParaRPr lang="fr-FR" noProof="0" dirty="0">
              <a:latin typeface="Montserrat" pitchFamily="2" charset="0"/>
            </a:endParaRPr>
          </a:p>
        </p:txBody>
      </p:sp>
      <p:sp>
        <p:nvSpPr>
          <p:cNvPr id="15" name="Text 12"/>
          <p:cNvSpPr txBox="1"/>
          <p:nvPr/>
        </p:nvSpPr>
        <p:spPr>
          <a:xfrm>
            <a:off x="576072" y="4480560"/>
            <a:ext cx="932688" cy="210312"/>
          </a:xfrm>
          <a:prstGeom prst="rect">
            <a:avLst/>
          </a:prstGeom>
          <a:noFill/>
          <a:ln/>
        </p:spPr>
        <p:txBody>
          <a:bodyPr wrap="square" lIns="0" tIns="0" rIns="0" bIns="0" rtlCol="0" anchor="ctr"/>
          <a:lstStyle/>
          <a:p>
            <a:pPr marL="0" indent="0" algn="ctr">
              <a:buNone/>
            </a:pPr>
            <a:r>
              <a:rPr lang="fr-FR" sz="620" b="1" kern="0" spc="20" noProof="0" dirty="0">
                <a:solidFill>
                  <a:srgbClr val="FFFFFF"/>
                </a:solidFill>
                <a:latin typeface="Montserrat" pitchFamily="2" charset="0"/>
                <a:ea typeface="Arial" pitchFamily="34" charset="-122"/>
                <a:cs typeface="Arial" pitchFamily="34" charset="-120"/>
              </a:rPr>
              <a:t>PRÉSENTIEL</a:t>
            </a:r>
            <a:endParaRPr lang="fr-FR" sz="620" noProof="0" dirty="0">
              <a:latin typeface="Montserrat" pitchFamily="2" charset="0"/>
            </a:endParaRPr>
          </a:p>
        </p:txBody>
      </p:sp>
      <p:sp>
        <p:nvSpPr>
          <p:cNvPr id="16" name="Shape 13"/>
          <p:cNvSpPr/>
          <p:nvPr/>
        </p:nvSpPr>
        <p:spPr>
          <a:xfrm>
            <a:off x="640080" y="4718304"/>
            <a:ext cx="2157984" cy="1051560"/>
          </a:xfrm>
          <a:prstGeom prst="roundRect">
            <a:avLst>
              <a:gd name="adj" fmla="val 8696"/>
            </a:avLst>
          </a:prstGeom>
          <a:ln w="12700">
            <a:solidFill>
              <a:srgbClr val="17B2A0"/>
            </a:solidFill>
            <a:prstDash val="solid"/>
          </a:ln>
        </p:spPr>
        <p:txBody>
          <a:bodyPr/>
          <a:lstStyle/>
          <a:p>
            <a:endParaRPr lang="fr-FR" noProof="0" dirty="0">
              <a:latin typeface="Montserrat" pitchFamily="2" charset="0"/>
            </a:endParaRPr>
          </a:p>
        </p:txBody>
      </p:sp>
      <p:sp>
        <p:nvSpPr>
          <p:cNvPr id="17" name="Shape 14"/>
          <p:cNvSpPr/>
          <p:nvPr/>
        </p:nvSpPr>
        <p:spPr>
          <a:xfrm>
            <a:off x="557784" y="4636008"/>
            <a:ext cx="164592" cy="164592"/>
          </a:xfrm>
          <a:prstGeom prst="ellipse">
            <a:avLst/>
          </a:prstGeom>
          <a:solidFill>
            <a:srgbClr val="14103A"/>
          </a:solidFill>
          <a:ln/>
        </p:spPr>
        <p:txBody>
          <a:bodyPr/>
          <a:lstStyle/>
          <a:p>
            <a:endParaRPr lang="fr-FR" noProof="0" dirty="0">
              <a:latin typeface="Montserrat" pitchFamily="2" charset="0"/>
            </a:endParaRPr>
          </a:p>
        </p:txBody>
      </p:sp>
      <p:sp>
        <p:nvSpPr>
          <p:cNvPr id="18" name="Text 15"/>
          <p:cNvSpPr txBox="1"/>
          <p:nvPr/>
        </p:nvSpPr>
        <p:spPr>
          <a:xfrm>
            <a:off x="731520" y="4782312"/>
            <a:ext cx="1901952" cy="923544"/>
          </a:xfrm>
          <a:prstGeom prst="rect">
            <a:avLst/>
          </a:prstGeom>
          <a:noFill/>
          <a:ln/>
        </p:spPr>
        <p:txBody>
          <a:bodyPr wrap="square" lIns="0" tIns="0" rIns="0" bIns="0" rtlCol="0" anchor="t"/>
          <a:lstStyle/>
          <a:p>
            <a:pPr marL="114300" indent="-114300">
              <a:lnSpc>
                <a:spcPct val="115000"/>
              </a:lnSpc>
              <a:spcAft>
                <a:spcPts val="300"/>
              </a:spcAft>
              <a:buSzPct val="100000"/>
              <a:buChar char="▪"/>
            </a:pPr>
            <a:r>
              <a:rPr lang="fr-FR" sz="800" noProof="0" dirty="0">
                <a:solidFill>
                  <a:srgbClr val="14103A"/>
                </a:solidFill>
                <a:latin typeface="Montserrat" pitchFamily="2" charset="0"/>
                <a:ea typeface="Arial" pitchFamily="34" charset="-122"/>
                <a:cs typeface="Arial" pitchFamily="34" charset="-120"/>
              </a:rPr>
              <a:t>Du profil compris au profil utilisé</a:t>
            </a:r>
            <a:endParaRPr lang="fr-FR" sz="800" noProof="0" dirty="0">
              <a:latin typeface="Montserrat" pitchFamily="2" charset="0"/>
            </a:endParaRPr>
          </a:p>
          <a:p>
            <a:pPr marL="114300" indent="-114300">
              <a:lnSpc>
                <a:spcPct val="115000"/>
              </a:lnSpc>
              <a:spcAft>
                <a:spcPts val="300"/>
              </a:spcAft>
              <a:buSzPct val="100000"/>
              <a:buChar char="▪"/>
            </a:pPr>
            <a:r>
              <a:rPr lang="fr-FR" sz="800" noProof="0" dirty="0">
                <a:solidFill>
                  <a:srgbClr val="14103A"/>
                </a:solidFill>
                <a:latin typeface="Montserrat" pitchFamily="2" charset="0"/>
                <a:ea typeface="Arial" pitchFamily="34" charset="-122"/>
                <a:cs typeface="Arial" pitchFamily="34" charset="-120"/>
              </a:rPr>
              <a:t>Poser un plan d’action sur une piste d’amélioration</a:t>
            </a:r>
            <a:endParaRPr lang="fr-FR" sz="800" noProof="0" dirty="0">
              <a:latin typeface="Montserrat" pitchFamily="2" charset="0"/>
            </a:endParaRPr>
          </a:p>
          <a:p>
            <a:pPr marL="114300" indent="-114300">
              <a:lnSpc>
                <a:spcPct val="115000"/>
              </a:lnSpc>
              <a:spcAft>
                <a:spcPts val="300"/>
              </a:spcAft>
              <a:buSzPct val="100000"/>
              <a:buChar char="▪"/>
            </a:pPr>
            <a:r>
              <a:rPr lang="fr-FR" sz="800" noProof="0" dirty="0">
                <a:solidFill>
                  <a:srgbClr val="14103A"/>
                </a:solidFill>
                <a:latin typeface="Montserrat" pitchFamily="2" charset="0"/>
                <a:ea typeface="Arial" pitchFamily="34" charset="-122"/>
                <a:cs typeface="Arial" pitchFamily="34" charset="-120"/>
              </a:rPr>
              <a:t>La matrice de l’action</a:t>
            </a:r>
            <a:endParaRPr lang="fr-FR" sz="800" noProof="0" dirty="0">
              <a:latin typeface="Montserrat" pitchFamily="2" charset="0"/>
            </a:endParaRPr>
          </a:p>
          <a:p>
            <a:pPr marL="114300" indent="-114300">
              <a:lnSpc>
                <a:spcPct val="115000"/>
              </a:lnSpc>
              <a:spcAft>
                <a:spcPts val="300"/>
              </a:spcAft>
              <a:buSzPct val="100000"/>
              <a:buChar char="▪"/>
            </a:pPr>
            <a:r>
              <a:rPr lang="fr-FR" sz="800" noProof="0" dirty="0">
                <a:solidFill>
                  <a:srgbClr val="14103A"/>
                </a:solidFill>
                <a:latin typeface="Montserrat" pitchFamily="2" charset="0"/>
                <a:ea typeface="Arial" pitchFamily="34" charset="-122"/>
                <a:cs typeface="Arial" pitchFamily="34" charset="-120"/>
              </a:rPr>
              <a:t>Le dossier PRO en dix-huit pages</a:t>
            </a:r>
            <a:endParaRPr lang="fr-FR" sz="800" noProof="0" dirty="0">
              <a:latin typeface="Montserrat" pitchFamily="2" charset="0"/>
            </a:endParaRPr>
          </a:p>
        </p:txBody>
      </p:sp>
      <p:sp>
        <p:nvSpPr>
          <p:cNvPr id="19" name="Shape 16"/>
          <p:cNvSpPr/>
          <p:nvPr/>
        </p:nvSpPr>
        <p:spPr>
          <a:xfrm>
            <a:off x="2633472" y="5605272"/>
            <a:ext cx="329184" cy="329184"/>
          </a:xfrm>
          <a:prstGeom prst="ellipse">
            <a:avLst/>
          </a:prstGeom>
          <a:solidFill>
            <a:srgbClr val="F1F4F7"/>
          </a:solidFill>
          <a:ln w="12700">
            <a:solidFill>
              <a:srgbClr val="17B2A0"/>
            </a:solidFill>
            <a:prstDash val="solid"/>
          </a:ln>
        </p:spPr>
        <p:txBody>
          <a:bodyPr/>
          <a:lstStyle/>
          <a:p>
            <a:endParaRPr lang="fr-FR" noProof="0" dirty="0">
              <a:latin typeface="Montserrat" pitchFamily="2" charset="0"/>
            </a:endParaRPr>
          </a:p>
        </p:txBody>
      </p:sp>
      <p:sp>
        <p:nvSpPr>
          <p:cNvPr id="20" name="Text 17"/>
          <p:cNvSpPr txBox="1"/>
          <p:nvPr/>
        </p:nvSpPr>
        <p:spPr>
          <a:xfrm>
            <a:off x="2633472" y="5605272"/>
            <a:ext cx="329184" cy="329184"/>
          </a:xfrm>
          <a:prstGeom prst="rect">
            <a:avLst/>
          </a:prstGeom>
          <a:noFill/>
          <a:ln/>
        </p:spPr>
        <p:txBody>
          <a:bodyPr wrap="square" lIns="0" tIns="0" rIns="0" bIns="0" rtlCol="0" anchor="ctr"/>
          <a:lstStyle/>
          <a:p>
            <a:pPr marL="0" indent="0" algn="ctr">
              <a:buNone/>
            </a:pPr>
            <a:r>
              <a:rPr lang="fr-FR" sz="750" b="1" noProof="0" dirty="0">
                <a:solidFill>
                  <a:srgbClr val="14103A"/>
                </a:solidFill>
                <a:latin typeface="Montserrat" pitchFamily="2" charset="0"/>
                <a:ea typeface="Arial" pitchFamily="34" charset="-122"/>
                <a:cs typeface="Arial" pitchFamily="34" charset="-120"/>
              </a:rPr>
              <a:t>7 h</a:t>
            </a:r>
            <a:endParaRPr lang="fr-FR" sz="750" noProof="0" dirty="0">
              <a:latin typeface="Montserrat" pitchFamily="2" charset="0"/>
            </a:endParaRPr>
          </a:p>
        </p:txBody>
      </p:sp>
      <p:sp>
        <p:nvSpPr>
          <p:cNvPr id="21" name="Shape 18"/>
          <p:cNvSpPr/>
          <p:nvPr/>
        </p:nvSpPr>
        <p:spPr>
          <a:xfrm>
            <a:off x="822960" y="5861304"/>
            <a:ext cx="0" cy="256032"/>
          </a:xfrm>
          <a:prstGeom prst="line">
            <a:avLst/>
          </a:prstGeom>
          <a:noFill/>
          <a:ln w="12700">
            <a:solidFill>
              <a:srgbClr val="A9B6C4"/>
            </a:solidFill>
            <a:prstDash val="dash"/>
            <a:tailEnd type="triangle"/>
          </a:ln>
        </p:spPr>
        <p:txBody>
          <a:bodyPr/>
          <a:lstStyle/>
          <a:p>
            <a:endParaRPr lang="fr-FR" noProof="0" dirty="0">
              <a:latin typeface="Montserrat" pitchFamily="2" charset="0"/>
            </a:endParaRPr>
          </a:p>
        </p:txBody>
      </p:sp>
      <p:sp>
        <p:nvSpPr>
          <p:cNvPr id="22" name="Shape 19"/>
          <p:cNvSpPr/>
          <p:nvPr/>
        </p:nvSpPr>
        <p:spPr>
          <a:xfrm>
            <a:off x="576072" y="6272784"/>
            <a:ext cx="932688" cy="182880"/>
          </a:xfrm>
          <a:prstGeom prst="rect">
            <a:avLst/>
          </a:prstGeom>
          <a:solidFill>
            <a:srgbClr val="14103A"/>
          </a:solidFill>
          <a:ln/>
        </p:spPr>
        <p:txBody>
          <a:bodyPr/>
          <a:lstStyle/>
          <a:p>
            <a:endParaRPr lang="fr-FR" noProof="0" dirty="0">
              <a:latin typeface="Montserrat" pitchFamily="2" charset="0"/>
            </a:endParaRPr>
          </a:p>
        </p:txBody>
      </p:sp>
      <p:sp>
        <p:nvSpPr>
          <p:cNvPr id="23" name="Text 20"/>
          <p:cNvSpPr txBox="1"/>
          <p:nvPr/>
        </p:nvSpPr>
        <p:spPr>
          <a:xfrm>
            <a:off x="576072" y="6272784"/>
            <a:ext cx="932688" cy="182880"/>
          </a:xfrm>
          <a:prstGeom prst="rect">
            <a:avLst/>
          </a:prstGeom>
          <a:noFill/>
          <a:ln/>
        </p:spPr>
        <p:txBody>
          <a:bodyPr wrap="square" lIns="0" tIns="0" rIns="0" bIns="0" rtlCol="0" anchor="ctr"/>
          <a:lstStyle/>
          <a:p>
            <a:pPr marL="0" indent="0" algn="ctr">
              <a:buNone/>
            </a:pPr>
            <a:r>
              <a:rPr lang="fr-FR" sz="620" b="1" kern="0" spc="20" noProof="0" dirty="0">
                <a:solidFill>
                  <a:srgbClr val="FFFFFF"/>
                </a:solidFill>
                <a:latin typeface="Montserrat" pitchFamily="2" charset="0"/>
                <a:ea typeface="Arial" pitchFamily="34" charset="-122"/>
                <a:cs typeface="Arial" pitchFamily="34" charset="-120"/>
              </a:rPr>
              <a:t>MISE EN PRATIQUE</a:t>
            </a:r>
            <a:endParaRPr lang="fr-FR" sz="620" noProof="0" dirty="0">
              <a:latin typeface="Montserrat" pitchFamily="2" charset="0"/>
            </a:endParaRPr>
          </a:p>
        </p:txBody>
      </p:sp>
      <p:sp>
        <p:nvSpPr>
          <p:cNvPr id="24" name="Shape 21"/>
          <p:cNvSpPr/>
          <p:nvPr/>
        </p:nvSpPr>
        <p:spPr>
          <a:xfrm>
            <a:off x="640080" y="6510528"/>
            <a:ext cx="2157984" cy="685800"/>
          </a:xfrm>
          <a:prstGeom prst="roundRect">
            <a:avLst>
              <a:gd name="adj" fmla="val 13333"/>
            </a:avLst>
          </a:prstGeom>
          <a:ln w="12700">
            <a:solidFill>
              <a:srgbClr val="17B2A0"/>
            </a:solidFill>
            <a:prstDash val="solid"/>
          </a:ln>
        </p:spPr>
        <p:txBody>
          <a:bodyPr/>
          <a:lstStyle/>
          <a:p>
            <a:endParaRPr lang="fr-FR" noProof="0" dirty="0">
              <a:latin typeface="Montserrat" pitchFamily="2" charset="0"/>
            </a:endParaRPr>
          </a:p>
        </p:txBody>
      </p:sp>
      <p:sp>
        <p:nvSpPr>
          <p:cNvPr id="25" name="Shape 22"/>
          <p:cNvSpPr/>
          <p:nvPr/>
        </p:nvSpPr>
        <p:spPr>
          <a:xfrm>
            <a:off x="557784" y="6428232"/>
            <a:ext cx="164592" cy="164592"/>
          </a:xfrm>
          <a:prstGeom prst="ellipse">
            <a:avLst/>
          </a:prstGeom>
          <a:solidFill>
            <a:srgbClr val="14103A"/>
          </a:solidFill>
          <a:ln/>
        </p:spPr>
        <p:txBody>
          <a:bodyPr/>
          <a:lstStyle/>
          <a:p>
            <a:endParaRPr lang="fr-FR" noProof="0" dirty="0">
              <a:latin typeface="Montserrat" pitchFamily="2" charset="0"/>
            </a:endParaRPr>
          </a:p>
        </p:txBody>
      </p:sp>
      <p:sp>
        <p:nvSpPr>
          <p:cNvPr id="26" name="Text 23"/>
          <p:cNvSpPr txBox="1"/>
          <p:nvPr/>
        </p:nvSpPr>
        <p:spPr>
          <a:xfrm>
            <a:off x="731520" y="6574536"/>
            <a:ext cx="1901952" cy="557784"/>
          </a:xfrm>
          <a:prstGeom prst="rect">
            <a:avLst/>
          </a:prstGeom>
          <a:noFill/>
          <a:ln/>
        </p:spPr>
        <p:txBody>
          <a:bodyPr wrap="square" lIns="0" tIns="0" rIns="0" bIns="0" rtlCol="0" anchor="t"/>
          <a:lstStyle/>
          <a:p>
            <a:pPr marL="114300" indent="-114300">
              <a:lnSpc>
                <a:spcPct val="115000"/>
              </a:lnSpc>
              <a:spcAft>
                <a:spcPts val="300"/>
              </a:spcAft>
              <a:buSzPct val="100000"/>
              <a:buChar char="▪"/>
            </a:pPr>
            <a:r>
              <a:rPr lang="fr-FR" sz="800" noProof="0" dirty="0">
                <a:solidFill>
                  <a:srgbClr val="14103A"/>
                </a:solidFill>
                <a:latin typeface="Montserrat" pitchFamily="2" charset="0"/>
                <a:ea typeface="Arial" pitchFamily="34" charset="-122"/>
                <a:cs typeface="Arial" pitchFamily="34" charset="-120"/>
              </a:rPr>
              <a:t>Trois rendez-vous d’accompagnement de deux heures, en situation réelle</a:t>
            </a:r>
            <a:endParaRPr lang="fr-FR" sz="800" noProof="0" dirty="0">
              <a:latin typeface="Montserrat" pitchFamily="2" charset="0"/>
            </a:endParaRPr>
          </a:p>
        </p:txBody>
      </p:sp>
      <p:sp>
        <p:nvSpPr>
          <p:cNvPr id="27" name="Shape 24"/>
          <p:cNvSpPr/>
          <p:nvPr/>
        </p:nvSpPr>
        <p:spPr>
          <a:xfrm>
            <a:off x="2633472" y="7031736"/>
            <a:ext cx="329184" cy="329184"/>
          </a:xfrm>
          <a:prstGeom prst="ellipse">
            <a:avLst/>
          </a:prstGeom>
          <a:solidFill>
            <a:srgbClr val="F1F4F7"/>
          </a:solidFill>
          <a:ln w="12700">
            <a:solidFill>
              <a:srgbClr val="17B2A0"/>
            </a:solidFill>
            <a:prstDash val="solid"/>
          </a:ln>
        </p:spPr>
        <p:txBody>
          <a:bodyPr/>
          <a:lstStyle/>
          <a:p>
            <a:endParaRPr lang="fr-FR" noProof="0" dirty="0">
              <a:latin typeface="Montserrat" pitchFamily="2" charset="0"/>
            </a:endParaRPr>
          </a:p>
        </p:txBody>
      </p:sp>
      <p:sp>
        <p:nvSpPr>
          <p:cNvPr id="28" name="Text 25"/>
          <p:cNvSpPr txBox="1"/>
          <p:nvPr/>
        </p:nvSpPr>
        <p:spPr>
          <a:xfrm>
            <a:off x="2633472" y="7031736"/>
            <a:ext cx="329184" cy="329184"/>
          </a:xfrm>
          <a:prstGeom prst="rect">
            <a:avLst/>
          </a:prstGeom>
          <a:noFill/>
          <a:ln/>
        </p:spPr>
        <p:txBody>
          <a:bodyPr wrap="square" lIns="0" tIns="0" rIns="0" bIns="0" rtlCol="0" anchor="ctr"/>
          <a:lstStyle/>
          <a:p>
            <a:pPr marL="0" indent="0" algn="ctr">
              <a:buNone/>
            </a:pPr>
            <a:r>
              <a:rPr lang="fr-FR" sz="750" b="1" noProof="0" dirty="0">
                <a:solidFill>
                  <a:srgbClr val="14103A"/>
                </a:solidFill>
                <a:latin typeface="Montserrat" pitchFamily="2" charset="0"/>
                <a:ea typeface="Arial" pitchFamily="34" charset="-122"/>
                <a:cs typeface="Arial" pitchFamily="34" charset="-120"/>
              </a:rPr>
              <a:t>6 h</a:t>
            </a:r>
            <a:endParaRPr lang="fr-FR" sz="750" noProof="0" dirty="0">
              <a:latin typeface="Montserrat" pitchFamily="2" charset="0"/>
            </a:endParaRPr>
          </a:p>
        </p:txBody>
      </p:sp>
      <p:sp>
        <p:nvSpPr>
          <p:cNvPr id="29" name="Shape 26"/>
          <p:cNvSpPr/>
          <p:nvPr/>
        </p:nvSpPr>
        <p:spPr>
          <a:xfrm>
            <a:off x="822960" y="7287768"/>
            <a:ext cx="0" cy="256032"/>
          </a:xfrm>
          <a:prstGeom prst="line">
            <a:avLst/>
          </a:prstGeom>
          <a:noFill/>
          <a:ln w="12700">
            <a:solidFill>
              <a:srgbClr val="A9B6C4"/>
            </a:solidFill>
            <a:prstDash val="dash"/>
            <a:tailEnd type="triangle"/>
          </a:ln>
        </p:spPr>
        <p:txBody>
          <a:bodyPr/>
          <a:lstStyle/>
          <a:p>
            <a:endParaRPr lang="fr-FR" noProof="0" dirty="0">
              <a:latin typeface="Montserrat" pitchFamily="2" charset="0"/>
            </a:endParaRPr>
          </a:p>
        </p:txBody>
      </p:sp>
      <p:sp>
        <p:nvSpPr>
          <p:cNvPr id="30" name="Shape 27"/>
          <p:cNvSpPr/>
          <p:nvPr/>
        </p:nvSpPr>
        <p:spPr>
          <a:xfrm>
            <a:off x="576071" y="7699248"/>
            <a:ext cx="932687" cy="182880"/>
          </a:xfrm>
          <a:prstGeom prst="rect">
            <a:avLst/>
          </a:prstGeom>
          <a:solidFill>
            <a:srgbClr val="14103A"/>
          </a:solidFill>
          <a:ln/>
        </p:spPr>
        <p:txBody>
          <a:bodyPr/>
          <a:lstStyle/>
          <a:p>
            <a:endParaRPr lang="fr-FR" noProof="0" dirty="0">
              <a:latin typeface="Montserrat" pitchFamily="2" charset="0"/>
            </a:endParaRPr>
          </a:p>
        </p:txBody>
      </p:sp>
      <p:sp>
        <p:nvSpPr>
          <p:cNvPr id="31" name="Text 28"/>
          <p:cNvSpPr txBox="1"/>
          <p:nvPr/>
        </p:nvSpPr>
        <p:spPr>
          <a:xfrm>
            <a:off x="576072" y="7699248"/>
            <a:ext cx="932686" cy="182880"/>
          </a:xfrm>
          <a:prstGeom prst="rect">
            <a:avLst/>
          </a:prstGeom>
          <a:noFill/>
          <a:ln/>
        </p:spPr>
        <p:txBody>
          <a:bodyPr wrap="square" lIns="0" tIns="0" rIns="0" bIns="0" rtlCol="0" anchor="ctr"/>
          <a:lstStyle/>
          <a:p>
            <a:pPr marL="0" indent="0" algn="ctr">
              <a:buNone/>
            </a:pPr>
            <a:r>
              <a:rPr lang="fr-FR" sz="620" b="1" kern="0" spc="20" noProof="0" dirty="0">
                <a:solidFill>
                  <a:srgbClr val="FFFFFF"/>
                </a:solidFill>
                <a:latin typeface="Montserrat" pitchFamily="2" charset="0"/>
                <a:ea typeface="Arial" pitchFamily="34" charset="-122"/>
                <a:cs typeface="Arial" pitchFamily="34" charset="-120"/>
              </a:rPr>
              <a:t>SUPERVISION</a:t>
            </a:r>
            <a:endParaRPr lang="fr-FR" sz="620" noProof="0" dirty="0">
              <a:latin typeface="Montserrat" pitchFamily="2" charset="0"/>
            </a:endParaRPr>
          </a:p>
        </p:txBody>
      </p:sp>
      <p:sp>
        <p:nvSpPr>
          <p:cNvPr id="32" name="Shape 29"/>
          <p:cNvSpPr/>
          <p:nvPr/>
        </p:nvSpPr>
        <p:spPr>
          <a:xfrm>
            <a:off x="640080" y="7936992"/>
            <a:ext cx="2157984" cy="566928"/>
          </a:xfrm>
          <a:prstGeom prst="roundRect">
            <a:avLst>
              <a:gd name="adj" fmla="val 16129"/>
            </a:avLst>
          </a:prstGeom>
          <a:ln w="12700">
            <a:solidFill>
              <a:srgbClr val="17B2A0"/>
            </a:solidFill>
            <a:prstDash val="solid"/>
          </a:ln>
        </p:spPr>
        <p:txBody>
          <a:bodyPr/>
          <a:lstStyle/>
          <a:p>
            <a:endParaRPr lang="fr-FR" noProof="0" dirty="0">
              <a:latin typeface="Montserrat" pitchFamily="2" charset="0"/>
            </a:endParaRPr>
          </a:p>
        </p:txBody>
      </p:sp>
      <p:sp>
        <p:nvSpPr>
          <p:cNvPr id="33" name="Shape 30"/>
          <p:cNvSpPr/>
          <p:nvPr/>
        </p:nvSpPr>
        <p:spPr>
          <a:xfrm>
            <a:off x="557784" y="7854696"/>
            <a:ext cx="164592" cy="164592"/>
          </a:xfrm>
          <a:prstGeom prst="ellipse">
            <a:avLst/>
          </a:prstGeom>
          <a:solidFill>
            <a:srgbClr val="14103A"/>
          </a:solidFill>
          <a:ln/>
        </p:spPr>
        <p:txBody>
          <a:bodyPr/>
          <a:lstStyle/>
          <a:p>
            <a:endParaRPr lang="fr-FR" noProof="0" dirty="0">
              <a:latin typeface="Montserrat" pitchFamily="2" charset="0"/>
            </a:endParaRPr>
          </a:p>
        </p:txBody>
      </p:sp>
      <p:sp>
        <p:nvSpPr>
          <p:cNvPr id="34" name="Text 31"/>
          <p:cNvSpPr txBox="1"/>
          <p:nvPr/>
        </p:nvSpPr>
        <p:spPr>
          <a:xfrm>
            <a:off x="731520" y="8001000"/>
            <a:ext cx="1901952" cy="438912"/>
          </a:xfrm>
          <a:prstGeom prst="rect">
            <a:avLst/>
          </a:prstGeom>
          <a:noFill/>
          <a:ln/>
        </p:spPr>
        <p:txBody>
          <a:bodyPr wrap="square" lIns="0" tIns="0" rIns="0" bIns="0" rtlCol="0" anchor="t"/>
          <a:lstStyle/>
          <a:p>
            <a:pPr marL="114300" indent="-114300">
              <a:lnSpc>
                <a:spcPct val="115000"/>
              </a:lnSpc>
              <a:spcAft>
                <a:spcPts val="300"/>
              </a:spcAft>
              <a:buSzPct val="100000"/>
              <a:buChar char="▪"/>
            </a:pPr>
            <a:r>
              <a:rPr lang="fr-FR" sz="800" noProof="0" dirty="0">
                <a:solidFill>
                  <a:srgbClr val="14103A"/>
                </a:solidFill>
                <a:latin typeface="Montserrat" pitchFamily="2" charset="0"/>
                <a:ea typeface="Arial" pitchFamily="34" charset="-122"/>
                <a:cs typeface="Arial" pitchFamily="34" charset="-120"/>
              </a:rPr>
              <a:t>Appui-conseil sur vos accompagnements</a:t>
            </a:r>
            <a:endParaRPr lang="fr-FR" sz="800" noProof="0" dirty="0">
              <a:latin typeface="Montserrat" pitchFamily="2" charset="0"/>
            </a:endParaRPr>
          </a:p>
        </p:txBody>
      </p:sp>
      <p:sp>
        <p:nvSpPr>
          <p:cNvPr id="35" name="Shape 32"/>
          <p:cNvSpPr/>
          <p:nvPr/>
        </p:nvSpPr>
        <p:spPr>
          <a:xfrm>
            <a:off x="2633472" y="8339328"/>
            <a:ext cx="329184" cy="329184"/>
          </a:xfrm>
          <a:prstGeom prst="ellipse">
            <a:avLst/>
          </a:prstGeom>
          <a:solidFill>
            <a:srgbClr val="F1F4F7"/>
          </a:solidFill>
          <a:ln w="12700">
            <a:solidFill>
              <a:srgbClr val="17B2A0"/>
            </a:solidFill>
            <a:prstDash val="solid"/>
          </a:ln>
        </p:spPr>
        <p:txBody>
          <a:bodyPr/>
          <a:lstStyle/>
          <a:p>
            <a:endParaRPr lang="fr-FR" noProof="0" dirty="0">
              <a:latin typeface="Montserrat" pitchFamily="2" charset="0"/>
            </a:endParaRPr>
          </a:p>
        </p:txBody>
      </p:sp>
      <p:sp>
        <p:nvSpPr>
          <p:cNvPr id="36" name="Text 33"/>
          <p:cNvSpPr txBox="1"/>
          <p:nvPr/>
        </p:nvSpPr>
        <p:spPr>
          <a:xfrm>
            <a:off x="2633472" y="8339328"/>
            <a:ext cx="329184" cy="329184"/>
          </a:xfrm>
          <a:prstGeom prst="rect">
            <a:avLst/>
          </a:prstGeom>
          <a:noFill/>
          <a:ln/>
        </p:spPr>
        <p:txBody>
          <a:bodyPr wrap="square" lIns="0" tIns="0" rIns="0" bIns="0" rtlCol="0" anchor="ctr"/>
          <a:lstStyle/>
          <a:p>
            <a:pPr marL="0" indent="0" algn="ctr">
              <a:buNone/>
            </a:pPr>
            <a:r>
              <a:rPr lang="fr-FR" sz="750" b="1" noProof="0" dirty="0">
                <a:solidFill>
                  <a:srgbClr val="14103A"/>
                </a:solidFill>
                <a:latin typeface="Montserrat" pitchFamily="2" charset="0"/>
                <a:ea typeface="Arial" pitchFamily="34" charset="-122"/>
                <a:cs typeface="Arial" pitchFamily="34" charset="-120"/>
              </a:rPr>
              <a:t>1 h</a:t>
            </a:r>
            <a:endParaRPr lang="fr-FR" sz="750" noProof="0" dirty="0">
              <a:latin typeface="Montserrat" pitchFamily="2" charset="0"/>
            </a:endParaRPr>
          </a:p>
        </p:txBody>
      </p:sp>
      <p:sp>
        <p:nvSpPr>
          <p:cNvPr id="37" name="Text 34"/>
          <p:cNvSpPr txBox="1"/>
          <p:nvPr/>
        </p:nvSpPr>
        <p:spPr>
          <a:xfrm>
            <a:off x="3401568" y="3794760"/>
            <a:ext cx="3582619" cy="1097280"/>
          </a:xfrm>
          <a:prstGeom prst="rect">
            <a:avLst/>
          </a:prstGeom>
          <a:noFill/>
          <a:ln/>
        </p:spPr>
        <p:txBody>
          <a:bodyPr wrap="square" lIns="0" tIns="0" rIns="0" bIns="0" rtlCol="0" anchor="t"/>
          <a:lstStyle/>
          <a:p>
            <a:pPr marL="0" indent="0">
              <a:lnSpc>
                <a:spcPct val="125000"/>
              </a:lnSpc>
              <a:buNone/>
            </a:pPr>
            <a:r>
              <a:rPr lang="fr-FR" sz="1200" b="1" noProof="0" dirty="0">
                <a:solidFill>
                  <a:srgbClr val="17B2A0"/>
                </a:solidFill>
                <a:latin typeface="Montserrat" pitchFamily="2" charset="0"/>
                <a:ea typeface="Century Gothic" pitchFamily="34" charset="-122"/>
                <a:cs typeface="Century Gothic" pitchFamily="34" charset="-120"/>
              </a:rPr>
              <a:t>« C’était juste.</a:t>
            </a:r>
            <a:endParaRPr lang="fr-FR" sz="1200" noProof="0" dirty="0">
              <a:latin typeface="Montserrat" pitchFamily="2" charset="0"/>
            </a:endParaRPr>
          </a:p>
          <a:p>
            <a:pPr marL="0" indent="0">
              <a:lnSpc>
                <a:spcPct val="125000"/>
              </a:lnSpc>
              <a:buNone/>
            </a:pPr>
            <a:r>
              <a:rPr lang="fr-FR" sz="1200" b="1" noProof="0" dirty="0">
                <a:solidFill>
                  <a:srgbClr val="17B2A0"/>
                </a:solidFill>
                <a:latin typeface="Montserrat" pitchFamily="2" charset="0"/>
                <a:ea typeface="Century Gothic" pitchFamily="34" charset="-122"/>
                <a:cs typeface="Century Gothic" pitchFamily="34" charset="-120"/>
              </a:rPr>
              <a:t>Mais maintenant, comment je travaille là-dessus ? »</a:t>
            </a:r>
            <a:endParaRPr lang="fr-FR" sz="1200" noProof="0" dirty="0">
              <a:latin typeface="Montserrat" pitchFamily="2" charset="0"/>
            </a:endParaRPr>
          </a:p>
          <a:p>
            <a:pPr marL="0" indent="0">
              <a:lnSpc>
                <a:spcPct val="125000"/>
              </a:lnSpc>
              <a:buNone/>
            </a:pPr>
            <a:r>
              <a:rPr lang="fr-FR" sz="1200" b="1" noProof="0" dirty="0">
                <a:solidFill>
                  <a:srgbClr val="14103A"/>
                </a:solidFill>
                <a:latin typeface="Montserrat" pitchFamily="2" charset="0"/>
                <a:ea typeface="Century Gothic" pitchFamily="34" charset="-122"/>
                <a:cs typeface="Century Gothic" pitchFamily="34" charset="-120"/>
              </a:rPr>
              <a:t>Le PRO répond à ce moment précis.</a:t>
            </a:r>
            <a:endParaRPr lang="fr-FR" sz="1200" noProof="0" dirty="0">
              <a:latin typeface="Montserrat" pitchFamily="2" charset="0"/>
            </a:endParaRPr>
          </a:p>
        </p:txBody>
      </p:sp>
      <p:sp>
        <p:nvSpPr>
          <p:cNvPr id="38" name="Text 35"/>
          <p:cNvSpPr txBox="1"/>
          <p:nvPr/>
        </p:nvSpPr>
        <p:spPr>
          <a:xfrm>
            <a:off x="3401568" y="4937760"/>
            <a:ext cx="3582619" cy="2468880"/>
          </a:xfrm>
          <a:prstGeom prst="rect">
            <a:avLst/>
          </a:prstGeom>
          <a:noFill/>
          <a:ln/>
        </p:spPr>
        <p:txBody>
          <a:bodyPr wrap="square" lIns="0" tIns="0" rIns="0" bIns="0" rtlCol="0" anchor="t"/>
          <a:lstStyle/>
          <a:p>
            <a:pPr marL="0" indent="0">
              <a:lnSpc>
                <a:spcPct val="142000"/>
              </a:lnSpc>
              <a:spcAft>
                <a:spcPts val="900"/>
              </a:spcAft>
              <a:buNone/>
            </a:pPr>
            <a:r>
              <a:rPr lang="fr-FR" sz="950" noProof="0" dirty="0">
                <a:solidFill>
                  <a:srgbClr val="2C2B45"/>
                </a:solidFill>
                <a:latin typeface="Montserrat" pitchFamily="2" charset="0"/>
                <a:ea typeface="Arial" pitchFamily="34" charset="-122"/>
                <a:cs typeface="Arial" pitchFamily="34" charset="-120"/>
              </a:rPr>
              <a:t>La restitution se termine bien. Le profil est juste, la personne s’y reconnaît. Et elle pose la question suivante : concrètement, comment je travaille là-dessus ? Le socle sait décrire le fonctionnement. Le PRO sait embrayer sur l’accompagnement.</a:t>
            </a:r>
            <a:endParaRPr lang="fr-FR" sz="950" noProof="0" dirty="0">
              <a:latin typeface="Montserrat" pitchFamily="2" charset="0"/>
            </a:endParaRPr>
          </a:p>
          <a:p>
            <a:pPr marL="0" indent="0">
              <a:lnSpc>
                <a:spcPct val="142000"/>
              </a:lnSpc>
              <a:spcAft>
                <a:spcPts val="900"/>
              </a:spcAft>
              <a:buNone/>
            </a:pPr>
            <a:r>
              <a:rPr lang="fr-FR" sz="950" noProof="0" dirty="0">
                <a:solidFill>
                  <a:srgbClr val="2C2B45"/>
                </a:solidFill>
                <a:latin typeface="Montserrat" pitchFamily="2" charset="0"/>
                <a:ea typeface="Arial" pitchFamily="34" charset="-122"/>
                <a:cs typeface="Arial" pitchFamily="34" charset="-120"/>
              </a:rPr>
              <a:t>Une journée pour passer du profil compris au profil utilisé : poser un plan d’action tenable sur une piste d’amélioration, conduire un rendez-vous d’accompagnement, mobiliser la matrice de l’action. Le dossier PRO en dix-huit pages devient votre support de travail.</a:t>
            </a:r>
            <a:endParaRPr lang="fr-FR" sz="950" noProof="0" dirty="0">
              <a:latin typeface="Montserrat" pitchFamily="2" charset="0"/>
            </a:endParaRPr>
          </a:p>
          <a:p>
            <a:pPr marL="0" indent="0">
              <a:lnSpc>
                <a:spcPct val="142000"/>
              </a:lnSpc>
              <a:spcAft>
                <a:spcPts val="900"/>
              </a:spcAft>
              <a:buNone/>
            </a:pPr>
            <a:r>
              <a:rPr lang="fr-FR" sz="950" noProof="0" dirty="0">
                <a:solidFill>
                  <a:srgbClr val="2C2B45"/>
                </a:solidFill>
                <a:latin typeface="Montserrat" pitchFamily="2" charset="0"/>
                <a:ea typeface="Arial" pitchFamily="34" charset="-122"/>
                <a:cs typeface="Arial" pitchFamily="34" charset="-120"/>
              </a:rPr>
              <a:t>À l’issue de la journée, vous êtes habilité(e) Profileur PRO et vous conduisez vos accompagnements sous licence. </a:t>
            </a:r>
          </a:p>
          <a:p>
            <a:pPr marL="0" indent="0">
              <a:lnSpc>
                <a:spcPct val="142000"/>
              </a:lnSpc>
              <a:spcAft>
                <a:spcPts val="900"/>
              </a:spcAft>
              <a:buNone/>
            </a:pPr>
            <a:r>
              <a:rPr lang="fr-FR" sz="950" noProof="0" dirty="0">
                <a:solidFill>
                  <a:srgbClr val="2C2B45"/>
                </a:solidFill>
                <a:latin typeface="Montserrat" pitchFamily="2" charset="0"/>
                <a:ea typeface="Arial" pitchFamily="34" charset="-122"/>
                <a:cs typeface="Arial" pitchFamily="34" charset="-120"/>
              </a:rPr>
              <a:t>Prérequis : être habilité(e) Profileur ACCESS.</a:t>
            </a:r>
            <a:endParaRPr lang="fr-FR" sz="950" noProof="0" dirty="0">
              <a:latin typeface="Montserrat" pitchFamily="2" charset="0"/>
            </a:endParaRPr>
          </a:p>
        </p:txBody>
      </p:sp>
      <p:sp>
        <p:nvSpPr>
          <p:cNvPr id="39" name="Shape 36"/>
          <p:cNvSpPr/>
          <p:nvPr/>
        </p:nvSpPr>
        <p:spPr>
          <a:xfrm>
            <a:off x="3401567" y="8328660"/>
            <a:ext cx="3582619" cy="932688"/>
          </a:xfrm>
          <a:prstGeom prst="roundRect">
            <a:avLst>
              <a:gd name="adj" fmla="val 7843"/>
            </a:avLst>
          </a:prstGeom>
          <a:solidFill>
            <a:srgbClr val="F1F4F7"/>
          </a:solidFill>
          <a:ln/>
        </p:spPr>
        <p:txBody>
          <a:bodyPr/>
          <a:lstStyle/>
          <a:p>
            <a:endParaRPr lang="fr-FR" noProof="0" dirty="0">
              <a:latin typeface="Montserrat" pitchFamily="2" charset="0"/>
            </a:endParaRPr>
          </a:p>
        </p:txBody>
      </p:sp>
      <p:sp>
        <p:nvSpPr>
          <p:cNvPr id="40" name="Text 37"/>
          <p:cNvSpPr txBox="1"/>
          <p:nvPr/>
        </p:nvSpPr>
        <p:spPr>
          <a:xfrm>
            <a:off x="3584447" y="8328660"/>
            <a:ext cx="3216859" cy="932688"/>
          </a:xfrm>
          <a:prstGeom prst="rect">
            <a:avLst/>
          </a:prstGeom>
          <a:noFill/>
          <a:ln/>
        </p:spPr>
        <p:txBody>
          <a:bodyPr wrap="square" lIns="0" tIns="0" rIns="0" bIns="0" rtlCol="0" anchor="ctr"/>
          <a:lstStyle/>
          <a:p>
            <a:pPr marL="0" indent="0">
              <a:lnSpc>
                <a:spcPct val="135000"/>
              </a:lnSpc>
              <a:buNone/>
            </a:pPr>
            <a:r>
              <a:rPr lang="fr-FR" sz="950" b="1" noProof="0" dirty="0">
                <a:solidFill>
                  <a:srgbClr val="14103A"/>
                </a:solidFill>
                <a:latin typeface="Montserrat" pitchFamily="2" charset="0"/>
                <a:ea typeface="Arial" pitchFamily="34" charset="-122"/>
                <a:cs typeface="Arial" pitchFamily="34" charset="-120"/>
              </a:rPr>
              <a:t>Le PRO ne change pas la lecture du profil. Il ajoute ce qui vient après : un plan d’action que la personne peut tenir, et la matrice de l’action pour le conduire.</a:t>
            </a:r>
            <a:endParaRPr lang="fr-FR" sz="950" noProof="0" dirty="0">
              <a:latin typeface="Montserrat" pitchFamily="2" charset="0"/>
            </a:endParaRPr>
          </a:p>
        </p:txBody>
      </p:sp>
      <p:pic>
        <p:nvPicPr>
          <p:cNvPr id="41" name="Image 1" descr="preencoded.png"/>
          <p:cNvPicPr>
            <a:picLocks noChangeAspect="1"/>
          </p:cNvPicPr>
          <p:nvPr/>
        </p:nvPicPr>
        <p:blipFill>
          <a:blip r:embed="rId4"/>
          <a:stretch>
            <a:fillRect/>
          </a:stretch>
        </p:blipFill>
        <p:spPr>
          <a:xfrm>
            <a:off x="4972507" y="9477756"/>
            <a:ext cx="2011680" cy="4846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0" descr="preencoded.png">
            <a:extLst>
              <a:ext uri="{FF2B5EF4-FFF2-40B4-BE49-F238E27FC236}">
                <a16:creationId xmlns:a16="http://schemas.microsoft.com/office/drawing/2014/main" id="{CDE4D5A7-7988-BC56-2311-45D49C8343ED}"/>
              </a:ext>
            </a:extLst>
          </p:cNvPr>
          <p:cNvPicPr>
            <a:picLocks noChangeAspect="1"/>
          </p:cNvPicPr>
          <p:nvPr/>
        </p:nvPicPr>
        <p:blipFill>
          <a:blip r:embed="rId3"/>
          <a:stretch>
            <a:fillRect/>
          </a:stretch>
        </p:blipFill>
        <p:spPr>
          <a:xfrm>
            <a:off x="0" y="0"/>
            <a:ext cx="7560259" cy="1225296"/>
          </a:xfrm>
          <a:prstGeom prst="rect">
            <a:avLst/>
          </a:prstGeom>
        </p:spPr>
      </p:pic>
      <p:sp>
        <p:nvSpPr>
          <p:cNvPr id="3" name="Text 0"/>
          <p:cNvSpPr txBox="1"/>
          <p:nvPr/>
        </p:nvSpPr>
        <p:spPr>
          <a:xfrm>
            <a:off x="576072" y="420624"/>
            <a:ext cx="4023360" cy="384048"/>
          </a:xfrm>
          <a:prstGeom prst="rect">
            <a:avLst/>
          </a:prstGeom>
          <a:noFill/>
          <a:ln/>
        </p:spPr>
        <p:txBody>
          <a:bodyPr wrap="square" lIns="0" tIns="0" rIns="0" bIns="0" rtlCol="0" anchor="ctr"/>
          <a:lstStyle/>
          <a:p>
            <a:pPr marL="0" indent="0">
              <a:buNone/>
            </a:pPr>
            <a:r>
              <a:rPr lang="fr-FR" sz="1400" b="1" noProof="0" dirty="0">
                <a:solidFill>
                  <a:srgbClr val="FFFFFF"/>
                </a:solidFill>
                <a:latin typeface="Montserrat" pitchFamily="34" charset="0"/>
                <a:ea typeface="Montserrat" pitchFamily="34" charset="-122"/>
                <a:cs typeface="Montserrat" pitchFamily="34" charset="-120"/>
              </a:rPr>
              <a:t>Profilaxion® PRO</a:t>
            </a:r>
            <a:endParaRPr lang="fr-FR" sz="1400" noProof="0" dirty="0"/>
          </a:p>
        </p:txBody>
      </p:sp>
      <p:sp>
        <p:nvSpPr>
          <p:cNvPr id="5" name="Text 2"/>
          <p:cNvSpPr txBox="1"/>
          <p:nvPr/>
        </p:nvSpPr>
        <p:spPr>
          <a:xfrm>
            <a:off x="576072" y="1463040"/>
            <a:ext cx="6400800" cy="292608"/>
          </a:xfrm>
          <a:prstGeom prst="rect">
            <a:avLst/>
          </a:prstGeom>
          <a:noFill/>
          <a:ln/>
        </p:spPr>
        <p:txBody>
          <a:bodyPr wrap="square" lIns="0" tIns="0" rIns="0" bIns="0" rtlCol="0" anchor="t"/>
          <a:lstStyle/>
          <a:p>
            <a:pPr marL="0" indent="0">
              <a:buNone/>
            </a:pPr>
            <a:r>
              <a:rPr lang="fr-FR" sz="1500" b="1" noProof="0" dirty="0">
                <a:solidFill>
                  <a:srgbClr val="17B2A0"/>
                </a:solidFill>
                <a:latin typeface="Montserrat" pitchFamily="34" charset="0"/>
                <a:ea typeface="Montserrat" pitchFamily="34" charset="-122"/>
                <a:cs typeface="Montserrat" pitchFamily="34" charset="-120"/>
              </a:rPr>
              <a:t>Comprendre comment on fonctionne.</a:t>
            </a:r>
            <a:endParaRPr lang="fr-FR" sz="1500" noProof="0" dirty="0"/>
          </a:p>
        </p:txBody>
      </p:sp>
      <p:sp>
        <p:nvSpPr>
          <p:cNvPr id="6" name="Text 3"/>
          <p:cNvSpPr txBox="1"/>
          <p:nvPr/>
        </p:nvSpPr>
        <p:spPr>
          <a:xfrm>
            <a:off x="576072" y="1773936"/>
            <a:ext cx="6400800" cy="457200"/>
          </a:xfrm>
          <a:prstGeom prst="rect">
            <a:avLst/>
          </a:prstGeom>
          <a:noFill/>
          <a:ln/>
        </p:spPr>
        <p:txBody>
          <a:bodyPr wrap="square" lIns="0" tIns="0" rIns="0" bIns="0" rtlCol="0" anchor="t"/>
          <a:lstStyle/>
          <a:p>
            <a:pPr marL="0" indent="0">
              <a:lnSpc>
                <a:spcPct val="134000"/>
              </a:lnSpc>
              <a:buNone/>
            </a:pPr>
            <a:r>
              <a:rPr lang="fr-FR" sz="950" noProof="0" dirty="0">
                <a:solidFill>
                  <a:srgbClr val="2C2B45"/>
                </a:solidFill>
                <a:latin typeface="Montserrat" pitchFamily="34" charset="0"/>
                <a:ea typeface="Montserrat" pitchFamily="34" charset="-122"/>
                <a:cs typeface="Montserrat" pitchFamily="34" charset="-120"/>
              </a:rPr>
              <a:t>Nos formations donnent une lecture précise des comportements — le vôtre, celui des autres, celui des collectifs — et des repères directement transposables dans votre environnement professionnel.</a:t>
            </a:r>
            <a:endParaRPr lang="fr-FR" sz="950" noProof="0" dirty="0"/>
          </a:p>
        </p:txBody>
      </p:sp>
      <p:sp>
        <p:nvSpPr>
          <p:cNvPr id="7" name="Text 4"/>
          <p:cNvSpPr txBox="1"/>
          <p:nvPr/>
        </p:nvSpPr>
        <p:spPr>
          <a:xfrm>
            <a:off x="576072" y="2286000"/>
            <a:ext cx="3035808" cy="548640"/>
          </a:xfrm>
          <a:prstGeom prst="rect">
            <a:avLst/>
          </a:prstGeom>
          <a:noFill/>
          <a:ln/>
        </p:spPr>
        <p:txBody>
          <a:bodyPr wrap="square" lIns="0" tIns="0" rIns="0" bIns="0" rtlCol="0" anchor="t"/>
          <a:lstStyle/>
          <a:p>
            <a:pPr marL="0" indent="0">
              <a:lnSpc>
                <a:spcPct val="112000"/>
              </a:lnSpc>
              <a:buNone/>
            </a:pPr>
            <a:r>
              <a:rPr lang="fr-FR" sz="1250" b="1" noProof="0" dirty="0">
                <a:solidFill>
                  <a:srgbClr val="14103A"/>
                </a:solidFill>
                <a:latin typeface="Montserrat" pitchFamily="34" charset="0"/>
                <a:ea typeface="Montserrat" pitchFamily="34" charset="-122"/>
                <a:cs typeface="Montserrat" pitchFamily="34" charset="-120"/>
              </a:rPr>
              <a:t>Une grille de lecture, </a:t>
            </a:r>
          </a:p>
          <a:p>
            <a:pPr marL="0" indent="0">
              <a:lnSpc>
                <a:spcPct val="112000"/>
              </a:lnSpc>
              <a:buNone/>
            </a:pPr>
            <a:r>
              <a:rPr lang="fr-FR" sz="1250" b="1" noProof="0" dirty="0">
                <a:solidFill>
                  <a:srgbClr val="14103A"/>
                </a:solidFill>
                <a:latin typeface="Montserrat" pitchFamily="34" charset="0"/>
                <a:ea typeface="Montserrat" pitchFamily="34" charset="-122"/>
                <a:cs typeface="Montserrat" pitchFamily="34" charset="-120"/>
              </a:rPr>
              <a:t>pas un outil de plus</a:t>
            </a:r>
            <a:endParaRPr lang="fr-FR" sz="1250" noProof="0" dirty="0"/>
          </a:p>
        </p:txBody>
      </p:sp>
      <p:sp>
        <p:nvSpPr>
          <p:cNvPr id="8" name="Shape 5"/>
          <p:cNvSpPr/>
          <p:nvPr/>
        </p:nvSpPr>
        <p:spPr>
          <a:xfrm>
            <a:off x="576072" y="2852928"/>
            <a:ext cx="566928" cy="32004"/>
          </a:xfrm>
          <a:prstGeom prst="rect">
            <a:avLst/>
          </a:prstGeom>
          <a:solidFill>
            <a:srgbClr val="17B2A0"/>
          </a:solidFill>
          <a:ln/>
        </p:spPr>
        <p:txBody>
          <a:bodyPr/>
          <a:lstStyle/>
          <a:p>
            <a:endParaRPr lang="fr-FR" noProof="0" dirty="0"/>
          </a:p>
        </p:txBody>
      </p:sp>
      <p:sp>
        <p:nvSpPr>
          <p:cNvPr id="9" name="Text 6"/>
          <p:cNvSpPr txBox="1"/>
          <p:nvPr/>
        </p:nvSpPr>
        <p:spPr>
          <a:xfrm>
            <a:off x="576072" y="2980944"/>
            <a:ext cx="3035808" cy="1645920"/>
          </a:xfrm>
          <a:prstGeom prst="rect">
            <a:avLst/>
          </a:prstGeom>
          <a:noFill/>
          <a:ln/>
        </p:spPr>
        <p:txBody>
          <a:bodyPr wrap="square" lIns="0" tIns="0" rIns="0" bIns="0" rtlCol="0" anchor="t"/>
          <a:lstStyle/>
          <a:p>
            <a:pPr marL="0" indent="0">
              <a:lnSpc>
                <a:spcPct val="130000"/>
              </a:lnSpc>
              <a:spcAft>
                <a:spcPts val="1000"/>
              </a:spcAft>
              <a:buNone/>
            </a:pPr>
            <a:r>
              <a:rPr lang="fr-FR" sz="900" noProof="0" dirty="0">
                <a:solidFill>
                  <a:srgbClr val="2C2B45"/>
                </a:solidFill>
                <a:latin typeface="Montserrat" pitchFamily="34" charset="0"/>
                <a:ea typeface="Montserrat" pitchFamily="34" charset="-122"/>
                <a:cs typeface="Montserrat" pitchFamily="34" charset="-120"/>
              </a:rPr>
              <a:t>Profilaxion® est une méthodologie de lecture et de compréhension des comportements humains, individuels et collectifs. Elle décrit le processus qui construit l’action.</a:t>
            </a:r>
            <a:endParaRPr lang="fr-FR" sz="900" noProof="0" dirty="0"/>
          </a:p>
          <a:p>
            <a:pPr marL="0" indent="0">
              <a:lnSpc>
                <a:spcPct val="130000"/>
              </a:lnSpc>
              <a:spcAft>
                <a:spcPts val="1000"/>
              </a:spcAft>
              <a:buNone/>
            </a:pPr>
            <a:r>
              <a:rPr lang="fr-FR" sz="900" noProof="0" dirty="0">
                <a:solidFill>
                  <a:srgbClr val="2C2B45"/>
                </a:solidFill>
                <a:latin typeface="Montserrat" pitchFamily="34" charset="0"/>
                <a:ea typeface="Montserrat" pitchFamily="34" charset="-122"/>
                <a:cs typeface="Montserrat" pitchFamily="34" charset="-120"/>
              </a:rPr>
              <a:t>Elle ne remplace pas ce que vous savez faire : elle vient s’y adosser. Pour les professionnels de l’accompagnement, elle devient une méthode de travail à part entière — un protocole structuré, mobilisable en coaching, en formation, en mobilité professionnelle ou en bilan de compétences. Pour ceux qui encadrent, elle donne des repères pour ajuster leur posture et lire ce qui se joue dans leur équipe.</a:t>
            </a:r>
            <a:endParaRPr lang="fr-FR" sz="900" noProof="0" dirty="0"/>
          </a:p>
        </p:txBody>
      </p:sp>
      <p:sp>
        <p:nvSpPr>
          <p:cNvPr id="10" name="Text 7"/>
          <p:cNvSpPr txBox="1"/>
          <p:nvPr/>
        </p:nvSpPr>
        <p:spPr>
          <a:xfrm>
            <a:off x="583387" y="5596148"/>
            <a:ext cx="3035808" cy="326898"/>
          </a:xfrm>
          <a:prstGeom prst="rect">
            <a:avLst/>
          </a:prstGeom>
          <a:noFill/>
          <a:ln/>
        </p:spPr>
        <p:txBody>
          <a:bodyPr wrap="square" lIns="0" tIns="0" rIns="0" bIns="0" rtlCol="0" anchor="t"/>
          <a:lstStyle/>
          <a:p>
            <a:pPr marL="0" indent="0">
              <a:lnSpc>
                <a:spcPct val="112000"/>
              </a:lnSpc>
              <a:buNone/>
            </a:pPr>
            <a:r>
              <a:rPr lang="fr-FR" sz="1250" b="1" noProof="0" dirty="0">
                <a:solidFill>
                  <a:srgbClr val="14103A"/>
                </a:solidFill>
                <a:latin typeface="Montserrat" pitchFamily="34" charset="0"/>
                <a:ea typeface="Montserrat" pitchFamily="34" charset="-122"/>
                <a:cs typeface="Montserrat" pitchFamily="34" charset="-120"/>
              </a:rPr>
              <a:t>Ce que vous en retirez</a:t>
            </a:r>
            <a:endParaRPr lang="fr-FR" sz="1250" noProof="0" dirty="0"/>
          </a:p>
        </p:txBody>
      </p:sp>
      <p:sp>
        <p:nvSpPr>
          <p:cNvPr id="11" name="Shape 8"/>
          <p:cNvSpPr/>
          <p:nvPr/>
        </p:nvSpPr>
        <p:spPr>
          <a:xfrm>
            <a:off x="575488" y="5936968"/>
            <a:ext cx="566928" cy="32004"/>
          </a:xfrm>
          <a:prstGeom prst="rect">
            <a:avLst/>
          </a:prstGeom>
          <a:solidFill>
            <a:srgbClr val="17B2A0"/>
          </a:solidFill>
          <a:ln/>
        </p:spPr>
        <p:txBody>
          <a:bodyPr/>
          <a:lstStyle/>
          <a:p>
            <a:endParaRPr lang="fr-FR" noProof="0" dirty="0"/>
          </a:p>
        </p:txBody>
      </p:sp>
      <p:sp>
        <p:nvSpPr>
          <p:cNvPr id="12" name="Text 9"/>
          <p:cNvSpPr txBox="1"/>
          <p:nvPr/>
        </p:nvSpPr>
        <p:spPr>
          <a:xfrm>
            <a:off x="575488" y="6064984"/>
            <a:ext cx="3035808" cy="1874520"/>
          </a:xfrm>
          <a:prstGeom prst="rect">
            <a:avLst/>
          </a:prstGeom>
          <a:noFill/>
          <a:ln/>
        </p:spPr>
        <p:txBody>
          <a:bodyPr wrap="square" lIns="0" tIns="0" rIns="0" bIns="0" rtlCol="0" anchor="t"/>
          <a:lstStyle/>
          <a:p>
            <a:pPr marL="127000" indent="-127000">
              <a:lnSpc>
                <a:spcPct val="124000"/>
              </a:lnSpc>
              <a:buSzPct val="100000"/>
              <a:buChar char="•"/>
            </a:pPr>
            <a:r>
              <a:rPr lang="fr-FR" sz="900" noProof="0" dirty="0">
                <a:solidFill>
                  <a:srgbClr val="2C2B45"/>
                </a:solidFill>
                <a:latin typeface="Montserrat" pitchFamily="34" charset="0"/>
                <a:ea typeface="Montserrat" pitchFamily="34" charset="-122"/>
                <a:cs typeface="Montserrat" pitchFamily="34" charset="-120"/>
              </a:rPr>
              <a:t>Une lecture fine de ce qui se joue dans les relations et dans les équipes.</a:t>
            </a:r>
            <a:endParaRPr lang="fr-FR" sz="900" noProof="0" dirty="0"/>
          </a:p>
          <a:p>
            <a:pPr marL="127000" indent="-127000">
              <a:lnSpc>
                <a:spcPct val="124000"/>
              </a:lnSpc>
              <a:buSzPct val="100000"/>
              <a:buChar char="•"/>
            </a:pPr>
            <a:r>
              <a:rPr lang="fr-FR" sz="900" noProof="0" dirty="0">
                <a:solidFill>
                  <a:srgbClr val="2C2B45"/>
                </a:solidFill>
                <a:latin typeface="Montserrat" pitchFamily="34" charset="0"/>
                <a:ea typeface="Montserrat" pitchFamily="34" charset="-122"/>
                <a:cs typeface="Montserrat" pitchFamily="34" charset="-120"/>
              </a:rPr>
              <a:t>La capacité d’anticiper les tensions plutôt que de les subir.</a:t>
            </a:r>
            <a:endParaRPr lang="fr-FR" sz="900" noProof="0" dirty="0"/>
          </a:p>
          <a:p>
            <a:pPr marL="127000" indent="-127000">
              <a:lnSpc>
                <a:spcPct val="124000"/>
              </a:lnSpc>
              <a:buSzPct val="100000"/>
              <a:buChar char="•"/>
            </a:pPr>
            <a:r>
              <a:rPr lang="fr-FR" sz="900" noProof="0" dirty="0">
                <a:solidFill>
                  <a:srgbClr val="2C2B45"/>
                </a:solidFill>
                <a:latin typeface="Montserrat" pitchFamily="34" charset="0"/>
                <a:ea typeface="Montserrat" pitchFamily="34" charset="-122"/>
                <a:cs typeface="Montserrat" pitchFamily="34" charset="-120"/>
              </a:rPr>
              <a:t>Des repères concrets pour ajuster votre posture, mission après mission.</a:t>
            </a:r>
            <a:endParaRPr lang="fr-FR" sz="900" noProof="0" dirty="0"/>
          </a:p>
          <a:p>
            <a:pPr marL="127000" indent="-127000">
              <a:lnSpc>
                <a:spcPct val="124000"/>
              </a:lnSpc>
              <a:buSzPct val="100000"/>
              <a:buChar char="•"/>
            </a:pPr>
            <a:r>
              <a:rPr lang="fr-FR" sz="900" noProof="0" dirty="0">
                <a:solidFill>
                  <a:srgbClr val="2C2B45"/>
                </a:solidFill>
                <a:latin typeface="Montserrat" pitchFamily="34" charset="0"/>
                <a:ea typeface="Montserrat" pitchFamily="34" charset="-122"/>
                <a:cs typeface="Montserrat" pitchFamily="34" charset="-120"/>
              </a:rPr>
              <a:t>Une compréhension de vos propres fonctionnements, y compris sous contrainte.</a:t>
            </a:r>
            <a:endParaRPr lang="fr-FR" sz="900" noProof="0" dirty="0"/>
          </a:p>
          <a:p>
            <a:pPr marL="127000" indent="-127000">
              <a:lnSpc>
                <a:spcPct val="124000"/>
              </a:lnSpc>
              <a:buSzPct val="100000"/>
              <a:buChar char="•"/>
            </a:pPr>
            <a:r>
              <a:rPr lang="fr-FR" sz="900" noProof="0" dirty="0">
                <a:solidFill>
                  <a:srgbClr val="2C2B45"/>
                </a:solidFill>
                <a:latin typeface="Montserrat" pitchFamily="34" charset="0"/>
                <a:ea typeface="Montserrat" pitchFamily="34" charset="-122"/>
                <a:cs typeface="Montserrat" pitchFamily="34" charset="-120"/>
              </a:rPr>
              <a:t>Une méthode structurée qui enrichit votre pratique sans la remplacer.</a:t>
            </a:r>
            <a:endParaRPr lang="fr-FR" sz="900" noProof="0" dirty="0"/>
          </a:p>
        </p:txBody>
      </p:sp>
      <p:sp>
        <p:nvSpPr>
          <p:cNvPr id="13" name="Text 10"/>
          <p:cNvSpPr txBox="1"/>
          <p:nvPr/>
        </p:nvSpPr>
        <p:spPr>
          <a:xfrm>
            <a:off x="3941064" y="2295144"/>
            <a:ext cx="3035808" cy="313182"/>
          </a:xfrm>
          <a:prstGeom prst="rect">
            <a:avLst/>
          </a:prstGeom>
          <a:noFill/>
          <a:ln/>
        </p:spPr>
        <p:txBody>
          <a:bodyPr wrap="square" lIns="0" tIns="0" rIns="0" bIns="0" rtlCol="0" anchor="t"/>
          <a:lstStyle/>
          <a:p>
            <a:pPr marL="0" indent="0">
              <a:lnSpc>
                <a:spcPct val="112000"/>
              </a:lnSpc>
              <a:buNone/>
            </a:pPr>
            <a:r>
              <a:rPr lang="fr-FR" sz="1250" b="1" noProof="0" dirty="0">
                <a:solidFill>
                  <a:srgbClr val="14103A"/>
                </a:solidFill>
                <a:latin typeface="Montserrat" pitchFamily="34" charset="0"/>
                <a:ea typeface="Montserrat" pitchFamily="34" charset="-122"/>
                <a:cs typeface="Montserrat" pitchFamily="34" charset="-120"/>
              </a:rPr>
              <a:t>À qui s’adressent nos formations</a:t>
            </a:r>
            <a:endParaRPr lang="fr-FR" sz="1250" noProof="0" dirty="0"/>
          </a:p>
        </p:txBody>
      </p:sp>
      <p:sp>
        <p:nvSpPr>
          <p:cNvPr id="14" name="Shape 11"/>
          <p:cNvSpPr/>
          <p:nvPr/>
        </p:nvSpPr>
        <p:spPr>
          <a:xfrm>
            <a:off x="3941064" y="2635016"/>
            <a:ext cx="566928" cy="32004"/>
          </a:xfrm>
          <a:prstGeom prst="rect">
            <a:avLst/>
          </a:prstGeom>
          <a:solidFill>
            <a:srgbClr val="17B2A0"/>
          </a:solidFill>
          <a:ln/>
        </p:spPr>
        <p:txBody>
          <a:bodyPr/>
          <a:lstStyle/>
          <a:p>
            <a:endParaRPr lang="fr-FR" noProof="0" dirty="0"/>
          </a:p>
        </p:txBody>
      </p:sp>
      <p:grpSp>
        <p:nvGrpSpPr>
          <p:cNvPr id="37" name="Groupe 36">
            <a:extLst>
              <a:ext uri="{FF2B5EF4-FFF2-40B4-BE49-F238E27FC236}">
                <a16:creationId xmlns:a16="http://schemas.microsoft.com/office/drawing/2014/main" id="{99AD60E1-F7C2-8882-7F70-19FA65EB5883}"/>
              </a:ext>
            </a:extLst>
          </p:cNvPr>
          <p:cNvGrpSpPr/>
          <p:nvPr/>
        </p:nvGrpSpPr>
        <p:grpSpPr>
          <a:xfrm>
            <a:off x="3941064" y="2748957"/>
            <a:ext cx="3035808" cy="1670945"/>
            <a:chOff x="3941064" y="2944368"/>
            <a:chExt cx="3035808" cy="1670945"/>
          </a:xfrm>
        </p:grpSpPr>
        <p:sp>
          <p:nvSpPr>
            <p:cNvPr id="15" name="Text 12"/>
            <p:cNvSpPr txBox="1"/>
            <p:nvPr/>
          </p:nvSpPr>
          <p:spPr>
            <a:xfrm>
              <a:off x="3941064" y="2944368"/>
              <a:ext cx="2937718" cy="420624"/>
            </a:xfrm>
            <a:prstGeom prst="rect">
              <a:avLst/>
            </a:prstGeom>
            <a:noFill/>
            <a:ln/>
          </p:spPr>
          <p:txBody>
            <a:bodyPr wrap="square" lIns="0" tIns="0" rIns="0" bIns="0" rtlCol="0" anchor="t"/>
            <a:lstStyle/>
            <a:p>
              <a:pPr marL="0" indent="0">
                <a:lnSpc>
                  <a:spcPct val="130000"/>
                </a:lnSpc>
                <a:spcAft>
                  <a:spcPts val="300"/>
                </a:spcAft>
                <a:buNone/>
              </a:pPr>
              <a:r>
                <a:rPr lang="fr-FR" sz="900" noProof="0" dirty="0">
                  <a:solidFill>
                    <a:srgbClr val="2C2B45"/>
                  </a:solidFill>
                  <a:latin typeface="Montserrat" pitchFamily="34" charset="0"/>
                  <a:ea typeface="Montserrat" pitchFamily="34" charset="-122"/>
                  <a:cs typeface="Montserrat" pitchFamily="34" charset="-120"/>
                </a:rPr>
                <a:t>À des professionnels exigeants qui veulent aller plus loin dans leur compréhension des comportements humains.</a:t>
              </a:r>
              <a:endParaRPr lang="fr-FR" sz="900" noProof="0" dirty="0"/>
            </a:p>
          </p:txBody>
        </p:sp>
        <p:sp>
          <p:nvSpPr>
            <p:cNvPr id="16" name="Text 13"/>
            <p:cNvSpPr txBox="1"/>
            <p:nvPr/>
          </p:nvSpPr>
          <p:spPr>
            <a:xfrm>
              <a:off x="3941064" y="3518033"/>
              <a:ext cx="3035808" cy="1097280"/>
            </a:xfrm>
            <a:prstGeom prst="rect">
              <a:avLst/>
            </a:prstGeom>
            <a:noFill/>
            <a:ln/>
          </p:spPr>
          <p:txBody>
            <a:bodyPr wrap="square" lIns="0" tIns="0" rIns="0" bIns="0" rtlCol="0" anchor="t"/>
            <a:lstStyle/>
            <a:p>
              <a:pPr marL="127000" indent="-127000">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Professionnels de l’accompagnement RH</a:t>
              </a:r>
              <a:endParaRPr lang="fr-FR" sz="900" noProof="0" dirty="0"/>
            </a:p>
            <a:p>
              <a:pPr marL="127000" indent="-127000">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Coachs certifiés</a:t>
              </a:r>
              <a:endParaRPr lang="fr-FR" sz="900" noProof="0" dirty="0"/>
            </a:p>
            <a:p>
              <a:pPr marL="127000" indent="-127000">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Consultants</a:t>
              </a:r>
              <a:endParaRPr lang="fr-FR" sz="900" noProof="0" dirty="0"/>
            </a:p>
            <a:p>
              <a:pPr marL="127000" indent="-127000">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Formateurs</a:t>
              </a:r>
              <a:endParaRPr lang="fr-FR" sz="900" noProof="0" dirty="0"/>
            </a:p>
            <a:p>
              <a:pPr marL="127000" indent="-127000">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Managers et dirigeants</a:t>
              </a:r>
              <a:endParaRPr lang="fr-FR" sz="900" noProof="0" dirty="0"/>
            </a:p>
          </p:txBody>
        </p:sp>
      </p:grpSp>
      <p:sp>
        <p:nvSpPr>
          <p:cNvPr id="17" name="Text 14"/>
          <p:cNvSpPr txBox="1"/>
          <p:nvPr/>
        </p:nvSpPr>
        <p:spPr>
          <a:xfrm>
            <a:off x="3948379" y="4398327"/>
            <a:ext cx="3035808" cy="340253"/>
          </a:xfrm>
          <a:prstGeom prst="rect">
            <a:avLst/>
          </a:prstGeom>
          <a:noFill/>
          <a:ln/>
        </p:spPr>
        <p:txBody>
          <a:bodyPr wrap="square" lIns="0" tIns="0" rIns="0" bIns="0" rtlCol="0" anchor="t"/>
          <a:lstStyle/>
          <a:p>
            <a:pPr marL="0" indent="0">
              <a:lnSpc>
                <a:spcPct val="112000"/>
              </a:lnSpc>
              <a:buNone/>
            </a:pPr>
            <a:r>
              <a:rPr lang="fr-FR" sz="1250" b="1" noProof="0" dirty="0">
                <a:solidFill>
                  <a:srgbClr val="14103A"/>
                </a:solidFill>
                <a:latin typeface="Montserrat" pitchFamily="34" charset="0"/>
                <a:ea typeface="Montserrat" pitchFamily="34" charset="-122"/>
                <a:cs typeface="Montserrat" pitchFamily="34" charset="-120"/>
              </a:rPr>
              <a:t>Comment nous formons</a:t>
            </a:r>
            <a:endParaRPr lang="fr-FR" sz="1250" noProof="0" dirty="0"/>
          </a:p>
        </p:txBody>
      </p:sp>
      <p:sp>
        <p:nvSpPr>
          <p:cNvPr id="18" name="Shape 15"/>
          <p:cNvSpPr/>
          <p:nvPr/>
        </p:nvSpPr>
        <p:spPr>
          <a:xfrm>
            <a:off x="3948379" y="4707739"/>
            <a:ext cx="566928" cy="32004"/>
          </a:xfrm>
          <a:prstGeom prst="rect">
            <a:avLst/>
          </a:prstGeom>
          <a:solidFill>
            <a:srgbClr val="17B2A0"/>
          </a:solidFill>
          <a:ln/>
        </p:spPr>
        <p:txBody>
          <a:bodyPr/>
          <a:lstStyle/>
          <a:p>
            <a:endParaRPr lang="fr-FR" noProof="0" dirty="0"/>
          </a:p>
        </p:txBody>
      </p:sp>
      <p:sp>
        <p:nvSpPr>
          <p:cNvPr id="19" name="Text 16"/>
          <p:cNvSpPr txBox="1"/>
          <p:nvPr/>
        </p:nvSpPr>
        <p:spPr>
          <a:xfrm>
            <a:off x="3948379" y="4830963"/>
            <a:ext cx="3035808" cy="1261872"/>
          </a:xfrm>
          <a:prstGeom prst="rect">
            <a:avLst/>
          </a:prstGeom>
          <a:noFill/>
          <a:ln/>
        </p:spPr>
        <p:txBody>
          <a:bodyPr wrap="square" lIns="0" tIns="0" rIns="0" bIns="0" rtlCol="0" anchor="t"/>
          <a:lstStyle/>
          <a:p>
            <a:pPr marL="127000" indent="-127000">
              <a:lnSpc>
                <a:spcPct val="124000"/>
              </a:lnSpc>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Une progression construite : on comprend d’abord, on pratique ensuite, on transpose enfin.</a:t>
            </a:r>
            <a:endParaRPr lang="fr-FR" sz="900" noProof="0" dirty="0"/>
          </a:p>
          <a:p>
            <a:pPr marL="127000" indent="-127000">
              <a:lnSpc>
                <a:spcPct val="124000"/>
              </a:lnSpc>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Des mises en situation issues de cas réels, pas d’exercices d’école.</a:t>
            </a:r>
            <a:endParaRPr lang="fr-FR" sz="900" noProof="0" dirty="0"/>
          </a:p>
          <a:p>
            <a:pPr marL="127000" indent="-127000">
              <a:lnSpc>
                <a:spcPct val="124000"/>
              </a:lnSpc>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Une supervision personnalisée tout au long de votre parcours.</a:t>
            </a:r>
            <a:endParaRPr lang="fr-FR" sz="900" noProof="0" dirty="0"/>
          </a:p>
          <a:p>
            <a:pPr marL="127000" indent="-127000">
              <a:lnSpc>
                <a:spcPct val="124000"/>
              </a:lnSpc>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Des promotions volontairement restreintes, pour que chacun soit vu et corrigé.</a:t>
            </a:r>
            <a:endParaRPr lang="fr-FR" sz="900" noProof="0" dirty="0"/>
          </a:p>
        </p:txBody>
      </p:sp>
      <p:sp>
        <p:nvSpPr>
          <p:cNvPr id="20" name="Text 17"/>
          <p:cNvSpPr txBox="1"/>
          <p:nvPr/>
        </p:nvSpPr>
        <p:spPr>
          <a:xfrm>
            <a:off x="3941064" y="6499901"/>
            <a:ext cx="3035808" cy="304038"/>
          </a:xfrm>
          <a:prstGeom prst="rect">
            <a:avLst/>
          </a:prstGeom>
          <a:noFill/>
          <a:ln/>
        </p:spPr>
        <p:txBody>
          <a:bodyPr wrap="square" lIns="0" tIns="0" rIns="0" bIns="0" rtlCol="0" anchor="t"/>
          <a:lstStyle/>
          <a:p>
            <a:pPr marL="0" indent="0">
              <a:lnSpc>
                <a:spcPct val="112000"/>
              </a:lnSpc>
              <a:buNone/>
            </a:pPr>
            <a:r>
              <a:rPr lang="fr-FR" sz="1250" b="1" noProof="0" dirty="0">
                <a:solidFill>
                  <a:srgbClr val="14103A"/>
                </a:solidFill>
                <a:latin typeface="Montserrat" pitchFamily="34" charset="0"/>
                <a:ea typeface="Montserrat" pitchFamily="34" charset="-122"/>
                <a:cs typeface="Montserrat" pitchFamily="34" charset="-120"/>
              </a:rPr>
              <a:t>Nos engagements</a:t>
            </a:r>
            <a:endParaRPr lang="fr-FR" sz="1250" noProof="0" dirty="0"/>
          </a:p>
        </p:txBody>
      </p:sp>
      <p:sp>
        <p:nvSpPr>
          <p:cNvPr id="21" name="Shape 18"/>
          <p:cNvSpPr/>
          <p:nvPr/>
        </p:nvSpPr>
        <p:spPr>
          <a:xfrm>
            <a:off x="3948379" y="6824142"/>
            <a:ext cx="566928" cy="32004"/>
          </a:xfrm>
          <a:prstGeom prst="rect">
            <a:avLst/>
          </a:prstGeom>
          <a:solidFill>
            <a:srgbClr val="17B2A0"/>
          </a:solidFill>
          <a:ln/>
        </p:spPr>
        <p:txBody>
          <a:bodyPr/>
          <a:lstStyle/>
          <a:p>
            <a:endParaRPr lang="fr-FR" noProof="0" dirty="0"/>
          </a:p>
        </p:txBody>
      </p:sp>
      <p:sp>
        <p:nvSpPr>
          <p:cNvPr id="22" name="Text 19"/>
          <p:cNvSpPr txBox="1"/>
          <p:nvPr/>
        </p:nvSpPr>
        <p:spPr>
          <a:xfrm>
            <a:off x="3948379" y="6938233"/>
            <a:ext cx="3035808" cy="1133856"/>
          </a:xfrm>
          <a:prstGeom prst="rect">
            <a:avLst/>
          </a:prstGeom>
          <a:noFill/>
          <a:ln/>
        </p:spPr>
        <p:txBody>
          <a:bodyPr wrap="square" lIns="0" tIns="0" rIns="0" bIns="0" rtlCol="0" anchor="t"/>
          <a:lstStyle/>
          <a:p>
            <a:pPr marL="127000" indent="-127000">
              <a:lnSpc>
                <a:spcPct val="124000"/>
              </a:lnSpc>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Un cadre structuré pour une montée en compétences durable.</a:t>
            </a:r>
            <a:endParaRPr lang="fr-FR" sz="900" noProof="0" dirty="0"/>
          </a:p>
          <a:p>
            <a:pPr marL="127000" indent="-127000">
              <a:lnSpc>
                <a:spcPct val="124000"/>
              </a:lnSpc>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Des outils applicables immédiatement dans votre pratique.</a:t>
            </a:r>
            <a:endParaRPr lang="fr-FR" sz="900" noProof="0" dirty="0"/>
          </a:p>
          <a:p>
            <a:pPr marL="127000" indent="-127000">
              <a:lnSpc>
                <a:spcPct val="124000"/>
              </a:lnSpc>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Des bases scientifiques solides.</a:t>
            </a:r>
            <a:endParaRPr lang="fr-FR" sz="900" noProof="0" dirty="0"/>
          </a:p>
          <a:p>
            <a:pPr marL="127000" indent="-127000">
              <a:lnSpc>
                <a:spcPct val="124000"/>
              </a:lnSpc>
              <a:spcAft>
                <a:spcPts val="300"/>
              </a:spcAft>
              <a:buSzPct val="100000"/>
              <a:buChar char="•"/>
            </a:pPr>
            <a:r>
              <a:rPr lang="fr-FR" sz="900" noProof="0" dirty="0">
                <a:solidFill>
                  <a:srgbClr val="2C2B45"/>
                </a:solidFill>
                <a:latin typeface="Montserrat" pitchFamily="34" charset="0"/>
                <a:ea typeface="Montserrat" pitchFamily="34" charset="-122"/>
                <a:cs typeface="Montserrat" pitchFamily="34" charset="-120"/>
              </a:rPr>
              <a:t>Une charte éthique rigoureuse et un code de déontologie strict.</a:t>
            </a:r>
            <a:endParaRPr lang="fr-FR" sz="900" noProof="0" dirty="0"/>
          </a:p>
        </p:txBody>
      </p:sp>
      <p:sp>
        <p:nvSpPr>
          <p:cNvPr id="23" name="Text 20"/>
          <p:cNvSpPr txBox="1"/>
          <p:nvPr/>
        </p:nvSpPr>
        <p:spPr>
          <a:xfrm>
            <a:off x="575488" y="8436103"/>
            <a:ext cx="6400800" cy="256032"/>
          </a:xfrm>
          <a:prstGeom prst="rect">
            <a:avLst/>
          </a:prstGeom>
          <a:noFill/>
          <a:ln/>
        </p:spPr>
        <p:txBody>
          <a:bodyPr wrap="square" lIns="0" tIns="0" rIns="0" bIns="0" rtlCol="0" anchor="t"/>
          <a:lstStyle/>
          <a:p>
            <a:pPr marL="0" indent="0">
              <a:buNone/>
            </a:pPr>
            <a:r>
              <a:rPr lang="fr-FR" sz="1250" b="1" noProof="0" dirty="0">
                <a:solidFill>
                  <a:srgbClr val="14103A"/>
                </a:solidFill>
                <a:latin typeface="Montserrat" pitchFamily="34" charset="0"/>
                <a:ea typeface="Montserrat" pitchFamily="34" charset="-122"/>
                <a:cs typeface="Montserrat" pitchFamily="34" charset="-120"/>
              </a:rPr>
              <a:t>Rejoignez la communauté des Profileurs</a:t>
            </a:r>
            <a:endParaRPr lang="fr-FR" sz="1250" noProof="0" dirty="0"/>
          </a:p>
        </p:txBody>
      </p:sp>
      <p:sp>
        <p:nvSpPr>
          <p:cNvPr id="24" name="Shape 21"/>
          <p:cNvSpPr/>
          <p:nvPr/>
        </p:nvSpPr>
        <p:spPr>
          <a:xfrm>
            <a:off x="575488" y="8728711"/>
            <a:ext cx="566928" cy="32004"/>
          </a:xfrm>
          <a:prstGeom prst="rect">
            <a:avLst/>
          </a:prstGeom>
          <a:solidFill>
            <a:srgbClr val="17B2A0"/>
          </a:solidFill>
          <a:ln/>
        </p:spPr>
        <p:txBody>
          <a:bodyPr/>
          <a:lstStyle/>
          <a:p>
            <a:endParaRPr lang="fr-FR" noProof="0" dirty="0"/>
          </a:p>
        </p:txBody>
      </p:sp>
      <p:sp>
        <p:nvSpPr>
          <p:cNvPr id="25" name="Text 22"/>
          <p:cNvSpPr txBox="1"/>
          <p:nvPr/>
        </p:nvSpPr>
        <p:spPr>
          <a:xfrm>
            <a:off x="575488" y="8838439"/>
            <a:ext cx="6400800" cy="310896"/>
          </a:xfrm>
          <a:prstGeom prst="rect">
            <a:avLst/>
          </a:prstGeom>
          <a:noFill/>
          <a:ln/>
        </p:spPr>
        <p:txBody>
          <a:bodyPr wrap="square" lIns="0" tIns="0" rIns="0" bIns="0" rtlCol="0" anchor="t"/>
          <a:lstStyle/>
          <a:p>
            <a:pPr marL="0" indent="0">
              <a:lnSpc>
                <a:spcPct val="130000"/>
              </a:lnSpc>
              <a:buNone/>
            </a:pPr>
            <a:r>
              <a:rPr lang="fr-FR" sz="900" noProof="0" dirty="0">
                <a:solidFill>
                  <a:srgbClr val="2C2B45"/>
                </a:solidFill>
                <a:latin typeface="Montserrat" pitchFamily="34" charset="0"/>
                <a:ea typeface="Montserrat" pitchFamily="34" charset="-122"/>
                <a:cs typeface="Montserrat" pitchFamily="34" charset="-120"/>
              </a:rPr>
              <a:t>En devenant Profileur Profilaxion®, vous intégrez un réseau de professionnels engagés dans l’exigence. </a:t>
            </a:r>
          </a:p>
          <a:p>
            <a:pPr marL="0" indent="0">
              <a:lnSpc>
                <a:spcPct val="130000"/>
              </a:lnSpc>
              <a:buNone/>
            </a:pPr>
            <a:r>
              <a:rPr lang="fr-FR" sz="900" noProof="0" dirty="0">
                <a:solidFill>
                  <a:srgbClr val="2C2B45"/>
                </a:solidFill>
                <a:latin typeface="Montserrat" pitchFamily="34" charset="0"/>
                <a:ea typeface="Montserrat" pitchFamily="34" charset="-122"/>
                <a:cs typeface="Montserrat" pitchFamily="34" charset="-120"/>
              </a:rPr>
              <a:t>Faites le choix d’une formation différenciante.</a:t>
            </a:r>
            <a:endParaRPr lang="fr-FR" sz="900" noProof="0" dirty="0"/>
          </a:p>
        </p:txBody>
      </p:sp>
      <p:pic>
        <p:nvPicPr>
          <p:cNvPr id="33" name="Image 1" descr="preencoded.png"/>
          <p:cNvPicPr>
            <a:picLocks noChangeAspect="1"/>
          </p:cNvPicPr>
          <p:nvPr/>
        </p:nvPicPr>
        <p:blipFill>
          <a:blip r:embed="rId4"/>
          <a:stretch>
            <a:fillRect/>
          </a:stretch>
        </p:blipFill>
        <p:spPr>
          <a:xfrm>
            <a:off x="4838076" y="9423516"/>
            <a:ext cx="2138796" cy="513311"/>
          </a:xfrm>
          <a:prstGeom prst="rect">
            <a:avLst/>
          </a:prstGeom>
        </p:spPr>
      </p:pic>
      <p:sp>
        <p:nvSpPr>
          <p:cNvPr id="34" name="Text 30"/>
          <p:cNvSpPr txBox="1"/>
          <p:nvPr/>
        </p:nvSpPr>
        <p:spPr>
          <a:xfrm>
            <a:off x="3941064" y="10186416"/>
            <a:ext cx="3241132" cy="292608"/>
          </a:xfrm>
          <a:prstGeom prst="rect">
            <a:avLst/>
          </a:prstGeom>
          <a:noFill/>
          <a:ln/>
        </p:spPr>
        <p:txBody>
          <a:bodyPr wrap="square" lIns="0" tIns="0" rIns="0" bIns="0" rtlCol="0" anchor="t"/>
          <a:lstStyle/>
          <a:p>
            <a:pPr marL="0" indent="0" algn="r">
              <a:lnSpc>
                <a:spcPct val="120000"/>
              </a:lnSpc>
              <a:buNone/>
            </a:pPr>
            <a:r>
              <a:rPr lang="fr-FR" sz="700" noProof="0" dirty="0">
                <a:solidFill>
                  <a:srgbClr val="5D6478"/>
                </a:solidFill>
                <a:latin typeface="Montserrat" pitchFamily="34" charset="0"/>
                <a:ea typeface="Montserrat" pitchFamily="34" charset="-122"/>
                <a:cs typeface="Montserrat" pitchFamily="34" charset="-120"/>
              </a:rPr>
              <a:t>Formations accessibles aux personnes en situation de handicap — conditions et délais d’accès sur profilaxions.com</a:t>
            </a:r>
            <a:endParaRPr lang="fr-FR" sz="700" noProof="0" dirty="0"/>
          </a:p>
        </p:txBody>
      </p:sp>
      <p:pic>
        <p:nvPicPr>
          <p:cNvPr id="40" name="Image 39">
            <a:extLst>
              <a:ext uri="{FF2B5EF4-FFF2-40B4-BE49-F238E27FC236}">
                <a16:creationId xmlns:a16="http://schemas.microsoft.com/office/drawing/2014/main" id="{4F15B1BD-03CD-0B2C-3A29-6F73595CBF5D}"/>
              </a:ext>
            </a:extLst>
          </p:cNvPr>
          <p:cNvPicPr>
            <a:picLocks noChangeAspect="1"/>
          </p:cNvPicPr>
          <p:nvPr/>
        </p:nvPicPr>
        <p:blipFill>
          <a:blip r:embed="rId5"/>
          <a:stretch>
            <a:fillRect/>
          </a:stretch>
        </p:blipFill>
        <p:spPr>
          <a:xfrm>
            <a:off x="-11213" y="9425739"/>
            <a:ext cx="4141883" cy="1270271"/>
          </a:xfrm>
          <a:prstGeom prst="rect">
            <a:avLst/>
          </a:prstGeom>
        </p:spPr>
      </p:pic>
      <p:grpSp>
        <p:nvGrpSpPr>
          <p:cNvPr id="41" name="Groupe 40">
            <a:extLst>
              <a:ext uri="{FF2B5EF4-FFF2-40B4-BE49-F238E27FC236}">
                <a16:creationId xmlns:a16="http://schemas.microsoft.com/office/drawing/2014/main" id="{FC466674-6B69-FC3B-01B6-1357F84C987C}"/>
              </a:ext>
            </a:extLst>
          </p:cNvPr>
          <p:cNvGrpSpPr/>
          <p:nvPr/>
        </p:nvGrpSpPr>
        <p:grpSpPr>
          <a:xfrm>
            <a:off x="776655" y="9610344"/>
            <a:ext cx="2834641" cy="1070300"/>
            <a:chOff x="776655" y="9610344"/>
            <a:chExt cx="2834641" cy="1070300"/>
          </a:xfrm>
        </p:grpSpPr>
        <p:sp>
          <p:nvSpPr>
            <p:cNvPr id="27" name="Text 24"/>
            <p:cNvSpPr txBox="1"/>
            <p:nvPr/>
          </p:nvSpPr>
          <p:spPr>
            <a:xfrm>
              <a:off x="776655" y="9610344"/>
              <a:ext cx="182880" cy="182880"/>
            </a:xfrm>
            <a:prstGeom prst="rect">
              <a:avLst/>
            </a:prstGeom>
            <a:noFill/>
            <a:ln/>
          </p:spPr>
          <p:txBody>
            <a:bodyPr wrap="square" lIns="0" tIns="0" rIns="0" bIns="0" rtlCol="0" anchor="ctr"/>
            <a:lstStyle/>
            <a:p>
              <a:pPr marL="0" indent="0">
                <a:buNone/>
              </a:pPr>
              <a:r>
                <a:rPr lang="fr-FR" sz="1400" b="1" noProof="0" dirty="0">
                  <a:solidFill>
                    <a:schemeClr val="bg1"/>
                  </a:solidFill>
                  <a:latin typeface="Montserrat" pitchFamily="2" charset="0"/>
                  <a:ea typeface="Montserrat" pitchFamily="34" charset="-122"/>
                  <a:cs typeface="Montserrat" pitchFamily="34" charset="-120"/>
                </a:rPr>
                <a:t>›</a:t>
              </a:r>
              <a:endParaRPr lang="fr-FR" sz="1400" noProof="0" dirty="0">
                <a:solidFill>
                  <a:schemeClr val="bg1"/>
                </a:solidFill>
                <a:latin typeface="Montserrat" pitchFamily="2" charset="0"/>
              </a:endParaRPr>
            </a:p>
          </p:txBody>
        </p:sp>
        <p:sp>
          <p:nvSpPr>
            <p:cNvPr id="28" name="Text 25"/>
            <p:cNvSpPr txBox="1"/>
            <p:nvPr/>
          </p:nvSpPr>
          <p:spPr>
            <a:xfrm>
              <a:off x="959535" y="9624060"/>
              <a:ext cx="2651761" cy="155448"/>
            </a:xfrm>
            <a:prstGeom prst="rect">
              <a:avLst/>
            </a:prstGeom>
            <a:noFill/>
            <a:ln/>
          </p:spPr>
          <p:txBody>
            <a:bodyPr wrap="square" lIns="0" tIns="0" rIns="0" bIns="0" rtlCol="0" anchor="ctr"/>
            <a:lstStyle/>
            <a:p>
              <a:pPr marL="0" indent="0">
                <a:buNone/>
              </a:pPr>
              <a:r>
                <a:rPr lang="fr-FR" sz="900" b="1" kern="0" spc="40" noProof="0" dirty="0">
                  <a:solidFill>
                    <a:schemeClr val="bg1"/>
                  </a:solidFill>
                  <a:latin typeface="Montserrat" pitchFamily="2" charset="0"/>
                  <a:ea typeface="Montserrat" pitchFamily="34" charset="-122"/>
                  <a:cs typeface="Montserrat" pitchFamily="34" charset="-120"/>
                </a:rPr>
                <a:t>LIEUX DE FORMATION :</a:t>
              </a:r>
              <a:endParaRPr lang="fr-FR" sz="900" noProof="0" dirty="0">
                <a:solidFill>
                  <a:schemeClr val="bg1"/>
                </a:solidFill>
                <a:latin typeface="Montserrat" pitchFamily="2" charset="0"/>
              </a:endParaRPr>
            </a:p>
          </p:txBody>
        </p:sp>
        <p:sp>
          <p:nvSpPr>
            <p:cNvPr id="29" name="Text 26"/>
            <p:cNvSpPr txBox="1"/>
            <p:nvPr/>
          </p:nvSpPr>
          <p:spPr>
            <a:xfrm>
              <a:off x="959535" y="9788652"/>
              <a:ext cx="2651761" cy="292608"/>
            </a:xfrm>
            <a:prstGeom prst="rect">
              <a:avLst/>
            </a:prstGeom>
            <a:noFill/>
            <a:ln/>
          </p:spPr>
          <p:txBody>
            <a:bodyPr wrap="square" lIns="0" tIns="0" rIns="0" bIns="0" rtlCol="0" anchor="t"/>
            <a:lstStyle/>
            <a:p>
              <a:pPr marL="0" indent="0">
                <a:lnSpc>
                  <a:spcPct val="115000"/>
                </a:lnSpc>
                <a:buNone/>
              </a:pPr>
              <a:r>
                <a:rPr lang="fr-FR" sz="900" noProof="0" dirty="0">
                  <a:solidFill>
                    <a:schemeClr val="bg1"/>
                  </a:solidFill>
                  <a:latin typeface="Montserrat" pitchFamily="2" charset="0"/>
                  <a:ea typeface="Montserrat" pitchFamily="34" charset="-122"/>
                  <a:cs typeface="Montserrat" pitchFamily="34" charset="-120"/>
                </a:rPr>
                <a:t>Caen, Rouen, Paris</a:t>
              </a:r>
              <a:endParaRPr lang="fr-FR" sz="900" noProof="0" dirty="0">
                <a:solidFill>
                  <a:schemeClr val="bg1"/>
                </a:solidFill>
                <a:latin typeface="Montserrat" pitchFamily="2" charset="0"/>
              </a:endParaRPr>
            </a:p>
            <a:p>
              <a:pPr marL="0" indent="0">
                <a:lnSpc>
                  <a:spcPct val="115000"/>
                </a:lnSpc>
                <a:buNone/>
              </a:pPr>
              <a:r>
                <a:rPr lang="fr-FR" sz="900" noProof="0" dirty="0">
                  <a:solidFill>
                    <a:schemeClr val="bg1"/>
                  </a:solidFill>
                  <a:latin typeface="Montserrat" pitchFamily="2" charset="0"/>
                  <a:ea typeface="Montserrat" pitchFamily="34" charset="-122"/>
                  <a:cs typeface="Montserrat" pitchFamily="34" charset="-120"/>
                </a:rPr>
                <a:t>et tout autre lieu sur demande</a:t>
              </a:r>
              <a:endParaRPr lang="fr-FR" sz="900" noProof="0" dirty="0">
                <a:solidFill>
                  <a:schemeClr val="bg1"/>
                </a:solidFill>
                <a:latin typeface="Montserrat" pitchFamily="2" charset="0"/>
              </a:endParaRPr>
            </a:p>
          </p:txBody>
        </p:sp>
        <p:sp>
          <p:nvSpPr>
            <p:cNvPr id="30" name="Text 27"/>
            <p:cNvSpPr txBox="1"/>
            <p:nvPr/>
          </p:nvSpPr>
          <p:spPr>
            <a:xfrm>
              <a:off x="776655" y="10176360"/>
              <a:ext cx="182880" cy="182880"/>
            </a:xfrm>
            <a:prstGeom prst="rect">
              <a:avLst/>
            </a:prstGeom>
            <a:noFill/>
            <a:ln/>
          </p:spPr>
          <p:txBody>
            <a:bodyPr wrap="square" lIns="0" tIns="0" rIns="0" bIns="0" rtlCol="0" anchor="ctr"/>
            <a:lstStyle/>
            <a:p>
              <a:pPr marL="0" indent="0">
                <a:buNone/>
              </a:pPr>
              <a:r>
                <a:rPr lang="fr-FR" sz="1400" b="1" noProof="0" dirty="0">
                  <a:solidFill>
                    <a:schemeClr val="bg1"/>
                  </a:solidFill>
                  <a:latin typeface="Montserrat" pitchFamily="2" charset="0"/>
                  <a:ea typeface="Montserrat" pitchFamily="34" charset="-122"/>
                  <a:cs typeface="Montserrat" pitchFamily="34" charset="-120"/>
                </a:rPr>
                <a:t>›</a:t>
              </a:r>
              <a:endParaRPr lang="fr-FR" sz="1400" noProof="0" dirty="0">
                <a:solidFill>
                  <a:schemeClr val="bg1"/>
                </a:solidFill>
                <a:latin typeface="Montserrat" pitchFamily="2" charset="0"/>
              </a:endParaRPr>
            </a:p>
          </p:txBody>
        </p:sp>
        <p:sp>
          <p:nvSpPr>
            <p:cNvPr id="31" name="Text 28"/>
            <p:cNvSpPr txBox="1"/>
            <p:nvPr/>
          </p:nvSpPr>
          <p:spPr>
            <a:xfrm>
              <a:off x="959535" y="10203792"/>
              <a:ext cx="2651761" cy="155448"/>
            </a:xfrm>
            <a:prstGeom prst="rect">
              <a:avLst/>
            </a:prstGeom>
            <a:noFill/>
            <a:ln/>
          </p:spPr>
          <p:txBody>
            <a:bodyPr wrap="square" lIns="0" tIns="0" rIns="0" bIns="0" rtlCol="0" anchor="ctr"/>
            <a:lstStyle/>
            <a:p>
              <a:pPr marL="0" indent="0">
                <a:buNone/>
              </a:pPr>
              <a:r>
                <a:rPr lang="fr-FR" sz="900" b="1" kern="0" spc="40" noProof="0" dirty="0">
                  <a:solidFill>
                    <a:schemeClr val="bg1"/>
                  </a:solidFill>
                  <a:latin typeface="Montserrat" pitchFamily="2" charset="0"/>
                  <a:ea typeface="Montserrat" pitchFamily="34" charset="-122"/>
                  <a:cs typeface="Montserrat" pitchFamily="34" charset="-120"/>
                </a:rPr>
                <a:t>NOUS CONTACTER :</a:t>
              </a:r>
              <a:endParaRPr lang="fr-FR" sz="900" noProof="0" dirty="0">
                <a:solidFill>
                  <a:schemeClr val="bg1"/>
                </a:solidFill>
                <a:latin typeface="Montserrat" pitchFamily="2" charset="0"/>
              </a:endParaRPr>
            </a:p>
          </p:txBody>
        </p:sp>
        <p:sp>
          <p:nvSpPr>
            <p:cNvPr id="32" name="Text 29"/>
            <p:cNvSpPr txBox="1"/>
            <p:nvPr/>
          </p:nvSpPr>
          <p:spPr>
            <a:xfrm>
              <a:off x="959535" y="10388036"/>
              <a:ext cx="2651761" cy="292608"/>
            </a:xfrm>
            <a:prstGeom prst="rect">
              <a:avLst/>
            </a:prstGeom>
            <a:noFill/>
            <a:ln/>
          </p:spPr>
          <p:txBody>
            <a:bodyPr wrap="square" lIns="0" tIns="0" rIns="0" bIns="0" rtlCol="0" anchor="t"/>
            <a:lstStyle/>
            <a:p>
              <a:pPr marL="0" indent="0">
                <a:lnSpc>
                  <a:spcPct val="115000"/>
                </a:lnSpc>
                <a:buNone/>
              </a:pPr>
              <a:r>
                <a:rPr lang="fr-FR" sz="900" noProof="0" dirty="0">
                  <a:solidFill>
                    <a:schemeClr val="bg1"/>
                  </a:solidFill>
                  <a:latin typeface="Montserrat" pitchFamily="2" charset="0"/>
                  <a:ea typeface="Montserrat" pitchFamily="34" charset="-122"/>
                  <a:cs typeface="Montserrat" pitchFamily="34" charset="-120"/>
                </a:rPr>
                <a:t>contact@profilaxions-academy.com</a:t>
              </a:r>
              <a:endParaRPr lang="fr-FR" sz="900" noProof="0" dirty="0">
                <a:solidFill>
                  <a:schemeClr val="bg1"/>
                </a:solidFill>
                <a:latin typeface="Montserrat" pitchFamily="2" charset="0"/>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661</Words>
  <Application>Microsoft Office PowerPoint</Application>
  <PresentationFormat>Personnalisé</PresentationFormat>
  <Paragraphs>71</Paragraphs>
  <Slides>2</Slides>
  <Notes>2</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vt:i4>
      </vt:variant>
    </vt:vector>
  </HeadingPairs>
  <TitlesOfParts>
    <vt:vector size="5" baseType="lpstr">
      <vt:lpstr>Arial</vt:lpstr>
      <vt:lpstr>Montserrat</vt:lpstr>
      <vt:lpstr>Office Theme</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fabien Bréard</cp:lastModifiedBy>
  <cp:revision>13</cp:revision>
  <dcterms:created xsi:type="dcterms:W3CDTF">2026-09-09T11:25:32Z</dcterms:created>
  <dcterms:modified xsi:type="dcterms:W3CDTF">2026-09-14T11:30:43Z</dcterms:modified>
</cp:coreProperties>
</file>